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4" r:id="rId4"/>
    <p:sldId id="260" r:id="rId5"/>
    <p:sldId id="275" r:id="rId6"/>
    <p:sldId id="270" r:id="rId7"/>
    <p:sldId id="262" r:id="rId8"/>
    <p:sldId id="281" r:id="rId9"/>
    <p:sldId id="263" r:id="rId10"/>
    <p:sldId id="282" r:id="rId11"/>
    <p:sldId id="265" r:id="rId12"/>
    <p:sldId id="283" r:id="rId13"/>
    <p:sldId id="284" r:id="rId14"/>
    <p:sldId id="279" r:id="rId15"/>
    <p:sldId id="280" r:id="rId16"/>
    <p:sldId id="271" r:id="rId17"/>
    <p:sldId id="272" r:id="rId18"/>
    <p:sldId id="273" r:id="rId19"/>
    <p:sldId id="268" r:id="rId20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CA3E4B"/>
    <a:srgbClr val="CE2604"/>
    <a:srgbClr val="9B1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44444444444631E-3"/>
          <c:y val="0.24725102070574514"/>
          <c:w val="0.98888888888888893"/>
          <c:h val="0.74762758821814068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Разпределение</a:t>
            </a:r>
            <a:r>
              <a:rPr lang="bg-BG" baseline="0"/>
              <a:t> на заболяванията сред потребителите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Sheet3!$A$2:$A$8</c:f>
              <c:strCache>
                <c:ptCount val="7"/>
                <c:pt idx="0">
                  <c:v>сърдечно-съдови  заболявания</c:v>
                </c:pt>
                <c:pt idx="1">
                  <c:v>неврологични заболявания</c:v>
                </c:pt>
                <c:pt idx="2">
                  <c:v>травми и заболявания на опорно-двигателната система</c:v>
                </c:pt>
                <c:pt idx="3">
                  <c:v>ендокринни  заболявания</c:v>
                </c:pt>
                <c:pt idx="4">
                  <c:v>заболявания  на сетивните анализатори</c:v>
                </c:pt>
                <c:pt idx="5">
                  <c:v>онкологични  заболявания</c:v>
                </c:pt>
                <c:pt idx="6">
                  <c:v>други</c:v>
                </c:pt>
              </c:strCache>
            </c:strRef>
          </c:cat>
          <c:val>
            <c:numRef>
              <c:f>Sheet3!$B$2:$B$8</c:f>
              <c:numCache>
                <c:formatCode>0%</c:formatCode>
                <c:ptCount val="7"/>
                <c:pt idx="0">
                  <c:v>0.38</c:v>
                </c:pt>
                <c:pt idx="1">
                  <c:v>0.17</c:v>
                </c:pt>
                <c:pt idx="2">
                  <c:v>0.17</c:v>
                </c:pt>
                <c:pt idx="3">
                  <c:v>0.13</c:v>
                </c:pt>
                <c:pt idx="4">
                  <c:v>0.03</c:v>
                </c:pt>
                <c:pt idx="5">
                  <c:v>0.03</c:v>
                </c:pt>
                <c:pt idx="6">
                  <c:v>7.0000000000000007E-2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r>
              <a:rPr lang="ru-RU" sz="1500" dirty="0" err="1">
                <a:solidFill>
                  <a:srgbClr val="7E0000"/>
                </a:solidFill>
              </a:rPr>
              <a:t>Възрастово</a:t>
            </a:r>
            <a:r>
              <a:rPr lang="ru-RU" sz="1500" dirty="0">
                <a:solidFill>
                  <a:srgbClr val="7E0000"/>
                </a:solidFill>
              </a:rPr>
              <a:t> </a:t>
            </a:r>
            <a:r>
              <a:rPr lang="ru-RU" sz="1500" dirty="0" err="1">
                <a:solidFill>
                  <a:srgbClr val="7E0000"/>
                </a:solidFill>
              </a:rPr>
              <a:t>разпределение</a:t>
            </a:r>
            <a:r>
              <a:rPr lang="ru-RU" sz="1500" dirty="0">
                <a:solidFill>
                  <a:srgbClr val="7E0000"/>
                </a:solidFill>
              </a:rPr>
              <a:t> на </a:t>
            </a:r>
            <a:r>
              <a:rPr lang="ru-RU" sz="1500" dirty="0" err="1">
                <a:solidFill>
                  <a:srgbClr val="7E0000"/>
                </a:solidFill>
              </a:rPr>
              <a:t>потребителите</a:t>
            </a:r>
            <a:endParaRPr lang="ru-RU" sz="1500" dirty="0">
              <a:solidFill>
                <a:srgbClr val="7E0000"/>
              </a:solidFill>
            </a:endParaRPr>
          </a:p>
        </c:rich>
      </c:tx>
      <c:layout>
        <c:manualLayout>
          <c:xMode val="edge"/>
          <c:yMode val="edge"/>
          <c:x val="0.2622139366999394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2222222222222251E-2"/>
                  <c:y val="-4.629629629629550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E0000"/>
                        </a:solidFill>
                      </a:rPr>
                      <a:t>4,0%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99999999999949E-2"/>
                  <c:y val="-9.259259259259295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E0000"/>
                        </a:solidFill>
                      </a:rPr>
                      <a:t>27,1%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4.62962962962964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E0000"/>
                        </a:solidFill>
                      </a:rPr>
                      <a:t>45,1%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00000000000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E0000"/>
                        </a:solidFill>
                      </a:rPr>
                      <a:t>15,0%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Лист1!$A$15:$A$18</c:f>
              <c:strCache>
                <c:ptCount val="4"/>
                <c:pt idx="0">
                  <c:v>90-100 години</c:v>
                </c:pt>
                <c:pt idx="1">
                  <c:v>80-90 години</c:v>
                </c:pt>
                <c:pt idx="2">
                  <c:v>70-80 години</c:v>
                </c:pt>
                <c:pt idx="3">
                  <c:v>60-70 години</c:v>
                </c:pt>
              </c:strCache>
            </c:strRef>
          </c:cat>
          <c:val>
            <c:numRef>
              <c:f>Лист1!$F$15:$F$18</c:f>
              <c:numCache>
                <c:formatCode>0.0%</c:formatCode>
                <c:ptCount val="4"/>
                <c:pt idx="0">
                  <c:v>4.0126262626262628E-2</c:v>
                </c:pt>
                <c:pt idx="1">
                  <c:v>0.27118686868686925</c:v>
                </c:pt>
                <c:pt idx="2">
                  <c:v>0.45106060606060638</c:v>
                </c:pt>
                <c:pt idx="3">
                  <c:v>0.15012626262626283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155456"/>
        <c:axId val="107158144"/>
        <c:axId val="0"/>
      </c:bar3DChart>
      <c:catAx>
        <c:axId val="10715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bg-BG"/>
          </a:p>
        </c:txPr>
        <c:crossAx val="107158144"/>
        <c:crosses val="autoZero"/>
        <c:auto val="1"/>
        <c:lblAlgn val="ctr"/>
        <c:lblOffset val="100"/>
        <c:noMultiLvlLbl val="0"/>
      </c:catAx>
      <c:valAx>
        <c:axId val="1071581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10715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8793A5C-24DD-47E1-B19B-53CBD77DA5CB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D246897-13CD-416C-9FC2-E7A5F1FD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4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3B1D553-C46A-46DE-A3F5-A29F77D0EF5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195E149-F14D-4DAC-97C9-1B0246D16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E149-F14D-4DAC-97C9-1B0246D16A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E149-F14D-4DAC-97C9-1B0246D16A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13D5-25A1-444B-ACC2-5B433EB9ED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4908" y="190988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  <a:p>
            <a:pPr algn="ctr"/>
            <a:r>
              <a:rPr lang="bg-BG" sz="2400" b="1" dirty="0" smtClean="0">
                <a:solidFill>
                  <a:srgbClr val="7E0000"/>
                </a:solidFill>
              </a:rPr>
              <a:t>Моделът „Домашни грижи“ </a:t>
            </a:r>
            <a:r>
              <a:rPr lang="bg-BG" sz="2400" b="1" dirty="0">
                <a:solidFill>
                  <a:srgbClr val="7E0000"/>
                </a:solidFill>
              </a:rPr>
              <a:t>– </a:t>
            </a:r>
            <a:endParaRPr lang="bg-BG" sz="2400" b="1" dirty="0" smtClean="0">
              <a:solidFill>
                <a:srgbClr val="7E0000"/>
              </a:solidFill>
            </a:endParaRPr>
          </a:p>
          <a:p>
            <a:pPr algn="ctr"/>
            <a:r>
              <a:rPr lang="bg-BG" sz="2400" b="1" dirty="0" smtClean="0">
                <a:solidFill>
                  <a:srgbClr val="7E0000"/>
                </a:solidFill>
              </a:rPr>
              <a:t>съвременен подход за интегрирана здравно-социална грижа </a:t>
            </a:r>
            <a:endParaRPr lang="en-US" sz="2400" b="1" dirty="0">
              <a:solidFill>
                <a:srgbClr val="7E0000"/>
              </a:solidFill>
            </a:endParaRPr>
          </a:p>
          <a:p>
            <a:pPr algn="ctr"/>
            <a:endParaRPr lang="de-AT" altLang="en-US" sz="2200" b="1" dirty="0">
              <a:solidFill>
                <a:srgbClr val="A80000"/>
              </a:solidFill>
            </a:endParaRPr>
          </a:p>
        </p:txBody>
      </p:sp>
      <p:sp>
        <p:nvSpPr>
          <p:cNvPr id="2051" name="TextBox 17"/>
          <p:cNvSpPr txBox="1">
            <a:spLocks noChangeArrowheads="1"/>
          </p:cNvSpPr>
          <p:nvPr/>
        </p:nvSpPr>
        <p:spPr bwMode="auto">
          <a:xfrm>
            <a:off x="684213" y="2924175"/>
            <a:ext cx="9720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altLang="en-US"/>
              <a:t> </a:t>
            </a:r>
          </a:p>
          <a:p>
            <a:pPr algn="ctr"/>
            <a:endParaRPr lang="en-US" altLang="en-US"/>
          </a:p>
        </p:txBody>
      </p:sp>
      <p:sp>
        <p:nvSpPr>
          <p:cNvPr id="2052" name="TextBox 14"/>
          <p:cNvSpPr txBox="1">
            <a:spLocks noChangeArrowheads="1"/>
          </p:cNvSpPr>
          <p:nvPr/>
        </p:nvSpPr>
        <p:spPr bwMode="auto">
          <a:xfrm>
            <a:off x="3348038" y="5300663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 </a:t>
            </a:r>
            <a:endParaRPr lang="bg-BG" altLang="en-US" sz="140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368594" y="4114800"/>
            <a:ext cx="24068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altLang="en-US" sz="1600" dirty="0" smtClean="0"/>
              <a:t>Д-р Надежда Тодоровска</a:t>
            </a:r>
            <a:endParaRPr lang="en-US" altLang="en-US" sz="1600" dirty="0"/>
          </a:p>
          <a:p>
            <a:pPr algn="ctr"/>
            <a:r>
              <a:rPr lang="bg-BG" altLang="en-US" sz="1600" dirty="0" smtClean="0"/>
              <a:t>Зам.-генерален директор</a:t>
            </a:r>
            <a:endParaRPr lang="en-US" altLang="en-US" sz="1600" dirty="0"/>
          </a:p>
          <a:p>
            <a:pPr algn="ctr"/>
            <a:r>
              <a:rPr lang="bg-BG" altLang="en-US" sz="1600" dirty="0" smtClean="0"/>
              <a:t>Български Червен кръст</a:t>
            </a:r>
            <a:endParaRPr lang="en-US" altLang="en-US" sz="1600" dirty="0"/>
          </a:p>
          <a:p>
            <a:pPr algn="ctr"/>
            <a:r>
              <a:rPr lang="en-US" altLang="en-US" sz="1600" dirty="0"/>
              <a:t>www.redcross.bg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9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2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8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6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426367" y="1600200"/>
            <a:ext cx="8291265" cy="460533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716225" y="1012122"/>
            <a:ext cx="6796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 sz="2000" b="1" dirty="0" smtClean="0">
                <a:solidFill>
                  <a:srgbClr val="8A0000"/>
                </a:solidFill>
              </a:rPr>
              <a:t>Финансов анализ на услугите на Център „Домашни грижи“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776388"/>
              </p:ext>
            </p:extLst>
          </p:nvPr>
        </p:nvGraphicFramePr>
        <p:xfrm>
          <a:off x="765086" y="4419600"/>
          <a:ext cx="7613827" cy="1508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462"/>
                <a:gridCol w="956026"/>
                <a:gridCol w="1188324"/>
                <a:gridCol w="1070079"/>
                <a:gridCol w="956026"/>
                <a:gridCol w="831910"/>
              </a:tblGrid>
              <a:tr h="874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Годишни разходи на единица потребител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Враца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Бяла Слатина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Криводол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Оряхово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Общо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За 2015 г.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1 813,82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1 529,93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1 645,66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1 693,27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1 667,54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229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За 2016 г.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1 661,38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1 567,49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1 530,70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1 535,20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1 573,32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Средно за 2 години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1 737,60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1 548,71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1 588,18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1 614,23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1 620,43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3810000"/>
            <a:ext cx="79287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0" i="1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bg-BG" altLang="en-US" sz="1600" b="0" i="1" u="none" strike="noStrike" cap="none" normalizeH="0" baseline="0" dirty="0" smtClean="0" bmk="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аблица 2</a:t>
            </a:r>
            <a:r>
              <a:rPr kumimoji="0" lang="bg-BG" altLang="en-US" sz="1600" b="0" i="1" u="none" strike="noStrike" cap="none" normalizeH="0" baseline="0" dirty="0" smtClean="0" bmk="_Toc481597316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Сума на годишните разходи за предоставяне на здравно-социални услуги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0" i="1" u="none" strike="noStrike" cap="none" normalizeH="0" baseline="0" dirty="0" smtClean="0" bmk="_Toc481597316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единица потребител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4639"/>
              </p:ext>
            </p:extLst>
          </p:nvPr>
        </p:nvGraphicFramePr>
        <p:xfrm>
          <a:off x="751039" y="1981200"/>
          <a:ext cx="7554761" cy="1604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322"/>
                <a:gridCol w="697677"/>
                <a:gridCol w="813275"/>
                <a:gridCol w="813275"/>
                <a:gridCol w="697677"/>
                <a:gridCol w="697677"/>
                <a:gridCol w="696858"/>
              </a:tblGrid>
              <a:tr h="4056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Център за домашни грижи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Медицински сестри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Домашни помощници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Средно годишно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м.с.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д.п.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"Домашни грижи" - Враца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12,99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10,93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7,60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7,30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11,96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7,45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5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"Домашни грижи" - Бяла Слатина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13,62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12,41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10,09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9,33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13,01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9,71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5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"Домашни грижи" - Криводол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13,39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13,29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6,52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7,14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13,34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6,83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5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"Домашни грижи" - Оряхово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15,15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15,12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11,01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8,65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15,13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9,83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Общо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13,79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12,94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8,80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8,10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13,36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8,45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557225"/>
            <a:ext cx="60407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0" i="1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bg-BG" altLang="en-US" sz="1600" b="0" i="1" u="none" strike="noStrike" cap="none" normalizeH="0" baseline="0" dirty="0" smtClean="0" bmk="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аблица </a:t>
            </a:r>
            <a:r>
              <a:rPr kumimoji="0" lang="bg-BG" altLang="en-US" sz="1600" b="0" i="1" u="none" strike="noStrike" cap="none" normalizeH="0" baseline="0" dirty="0" smtClean="0" bmk="_Toc481597315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1: Часова ставка за предоставянето на преки грижи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33400" y="1417359"/>
            <a:ext cx="8215065" cy="51294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bg-BG" sz="2300" dirty="0"/>
              <a:t>Изградена система за индивидуална оценка на нуждите на пациентите, за предоставяне, документиране и мониторинг на услугите, както и за координация между центровете „Домашни грижи“ и другите участници в процеса на обгрижване на пациентите – лични лекари, здравни заведения, социални институции</a:t>
            </a:r>
            <a:r>
              <a:rPr lang="en-US" sz="2300" dirty="0"/>
              <a:t>;</a:t>
            </a:r>
          </a:p>
          <a:p>
            <a:pPr marL="0" indent="0" algn="just">
              <a:lnSpc>
                <a:spcPct val="90000"/>
              </a:lnSpc>
              <a:defRPr/>
            </a:pPr>
            <a:endParaRPr lang="en-US" sz="1100" dirty="0"/>
          </a:p>
          <a:p>
            <a:pPr algn="just">
              <a:lnSpc>
                <a:spcPct val="90000"/>
              </a:lnSpc>
              <a:defRPr/>
            </a:pPr>
            <a:r>
              <a:rPr lang="bg-BG" sz="2300" dirty="0"/>
              <a:t>Създадени и обучени мултидисциплинарни екипи</a:t>
            </a:r>
            <a:r>
              <a:rPr lang="en-US" sz="2300" dirty="0" smtClean="0"/>
              <a:t>;</a:t>
            </a:r>
            <a:endParaRPr lang="bg-BG" sz="2300" dirty="0" smtClean="0"/>
          </a:p>
          <a:p>
            <a:pPr algn="just">
              <a:lnSpc>
                <a:spcPct val="90000"/>
              </a:lnSpc>
              <a:defRPr/>
            </a:pPr>
            <a:endParaRPr lang="bg-BG" sz="1100" dirty="0"/>
          </a:p>
          <a:p>
            <a:pPr algn="just">
              <a:lnSpc>
                <a:spcPct val="90000"/>
              </a:lnSpc>
              <a:defRPr/>
            </a:pPr>
            <a:r>
              <a:rPr lang="bg-BG" sz="2300" dirty="0" smtClean="0"/>
              <a:t>Близките </a:t>
            </a:r>
            <a:r>
              <a:rPr lang="bg-BG" sz="2300" dirty="0"/>
              <a:t>на пациентите – активни участници в процеса на обгрижване</a:t>
            </a:r>
            <a:r>
              <a:rPr lang="en-US" sz="2300" dirty="0"/>
              <a:t>;</a:t>
            </a:r>
          </a:p>
          <a:p>
            <a:pPr marL="0" indent="0" algn="just">
              <a:lnSpc>
                <a:spcPct val="90000"/>
              </a:lnSpc>
              <a:defRPr/>
            </a:pPr>
            <a:endParaRPr lang="bg-BG" sz="1100" dirty="0"/>
          </a:p>
          <a:p>
            <a:pPr algn="just">
              <a:lnSpc>
                <a:spcPct val="90000"/>
              </a:lnSpc>
              <a:defRPr/>
            </a:pPr>
            <a:r>
              <a:rPr lang="bg-BG" sz="2300" dirty="0"/>
              <a:t>Доказано и утвърдено качество на услугите;</a:t>
            </a:r>
          </a:p>
          <a:p>
            <a:pPr algn="just">
              <a:lnSpc>
                <a:spcPct val="90000"/>
              </a:lnSpc>
              <a:defRPr/>
            </a:pPr>
            <a:endParaRPr lang="bg-BG" sz="1100" dirty="0"/>
          </a:p>
          <a:p>
            <a:pPr algn="just">
              <a:lnSpc>
                <a:spcPct val="110000"/>
              </a:lnSpc>
              <a:defRPr/>
            </a:pPr>
            <a:r>
              <a:rPr lang="bg-BG" sz="2300" dirty="0"/>
              <a:t>Намаляване посещенията при </a:t>
            </a:r>
            <a:r>
              <a:rPr lang="bg-BG" sz="2300" dirty="0" smtClean="0"/>
              <a:t>ОПЛ от </a:t>
            </a:r>
            <a:r>
              <a:rPr lang="bg-BG" sz="2300" dirty="0"/>
              <a:t>80 % преди проекта на 24 %;</a:t>
            </a:r>
          </a:p>
          <a:p>
            <a:pPr algn="just">
              <a:lnSpc>
                <a:spcPct val="110000"/>
              </a:lnSpc>
              <a:defRPr/>
            </a:pPr>
            <a:endParaRPr lang="bg-BG" sz="1100" dirty="0"/>
          </a:p>
          <a:p>
            <a:pPr algn="just">
              <a:lnSpc>
                <a:spcPct val="110000"/>
              </a:lnSpc>
              <a:defRPr/>
            </a:pPr>
            <a:r>
              <a:rPr lang="bg-BG" sz="2300" dirty="0"/>
              <a:t>Намаляване на повикванията към Спешна помощ от 15 % на 9 %;</a:t>
            </a:r>
          </a:p>
          <a:p>
            <a:pPr algn="just">
              <a:lnSpc>
                <a:spcPct val="110000"/>
              </a:lnSpc>
              <a:defRPr/>
            </a:pPr>
            <a:endParaRPr lang="bg-BG" sz="1100" dirty="0"/>
          </a:p>
          <a:p>
            <a:pPr algn="just">
              <a:lnSpc>
                <a:spcPct val="110000"/>
              </a:lnSpc>
              <a:defRPr/>
            </a:pPr>
            <a:r>
              <a:rPr lang="bg-BG" sz="2300" dirty="0" smtClean="0"/>
              <a:t>Предотвратено настаняване </a:t>
            </a:r>
            <a:r>
              <a:rPr lang="bg-BG" sz="2300" dirty="0"/>
              <a:t>в специализирани институции на </a:t>
            </a:r>
            <a:r>
              <a:rPr lang="bg-BG" sz="2300" dirty="0" smtClean="0"/>
              <a:t>30 </a:t>
            </a:r>
            <a:r>
              <a:rPr lang="bg-BG" sz="2300" dirty="0"/>
              <a:t>потребители;</a:t>
            </a:r>
          </a:p>
          <a:p>
            <a:pPr algn="just">
              <a:lnSpc>
                <a:spcPct val="110000"/>
              </a:lnSpc>
              <a:defRPr/>
            </a:pPr>
            <a:endParaRPr lang="en-US" sz="1100" dirty="0"/>
          </a:p>
          <a:p>
            <a:pPr algn="just">
              <a:lnSpc>
                <a:spcPct val="110000"/>
              </a:lnSpc>
              <a:defRPr/>
            </a:pPr>
            <a:r>
              <a:rPr lang="bg-BG" sz="2300" dirty="0">
                <a:ea typeface="Calibri" pitchFamily="34" charset="0"/>
                <a:cs typeface="Times New Roman" pitchFamily="18" charset="0"/>
              </a:rPr>
              <a:t>При 133 пациенти е постигнато навременно лечение при открит проблем;</a:t>
            </a:r>
          </a:p>
          <a:p>
            <a:pPr algn="just">
              <a:lnSpc>
                <a:spcPct val="110000"/>
              </a:lnSpc>
              <a:buNone/>
              <a:defRPr/>
            </a:pPr>
            <a:endParaRPr lang="en-US" sz="1000" dirty="0"/>
          </a:p>
          <a:p>
            <a:pPr algn="just">
              <a:lnSpc>
                <a:spcPct val="110000"/>
              </a:lnSpc>
              <a:defRPr/>
            </a:pPr>
            <a:r>
              <a:rPr lang="bg-BG" sz="2300" dirty="0">
                <a:ea typeface="Calibri" pitchFamily="34" charset="0"/>
                <a:cs typeface="Times New Roman" pitchFamily="18" charset="0"/>
              </a:rPr>
              <a:t>При 131 пациенти е постигнато значително подобряване на здравословното състояние.</a:t>
            </a:r>
            <a:endParaRPr lang="bg-BG" sz="2300" dirty="0"/>
          </a:p>
          <a:p>
            <a:pPr algn="just">
              <a:lnSpc>
                <a:spcPct val="110000"/>
              </a:lnSpc>
              <a:defRPr/>
            </a:pPr>
            <a:endParaRPr lang="bg-BG" sz="21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734006" y="1017249"/>
            <a:ext cx="474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A0000"/>
                </a:solidFill>
              </a:rPr>
              <a:t>   </a:t>
            </a:r>
            <a:r>
              <a:rPr lang="bg-BG" altLang="en-US" sz="2000" b="1" dirty="0" smtClean="0">
                <a:solidFill>
                  <a:srgbClr val="8A0000"/>
                </a:solidFill>
              </a:rPr>
              <a:t>Основни постижения на ниво центрове</a:t>
            </a:r>
            <a:endParaRPr lang="en-US" altLang="en-US" sz="2000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03683" y="1694081"/>
            <a:ext cx="7848600" cy="518569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1000" b="1" dirty="0" smtClean="0">
              <a:solidFill>
                <a:srgbClr val="960000"/>
              </a:solidFill>
              <a:latin typeface="+mj-lt"/>
            </a:endParaRPr>
          </a:p>
          <a:p>
            <a:pPr lvl="0" algn="just"/>
            <a:r>
              <a:rPr lang="bg-BG" sz="1800" dirty="0" smtClean="0">
                <a:cs typeface="Arial" panose="020B0604020202020204" pitchFamily="34" charset="0"/>
              </a:rPr>
              <a:t>Позитивен </a:t>
            </a:r>
            <a:r>
              <a:rPr lang="bg-BG" sz="1800" dirty="0">
                <a:cs typeface="Arial" panose="020B0604020202020204" pitchFamily="34" charset="0"/>
              </a:rPr>
              <a:t>ефект за намаляване на разходите за болнична </a:t>
            </a:r>
            <a:r>
              <a:rPr lang="bg-BG" sz="1800" dirty="0" smtClean="0">
                <a:cs typeface="Arial" panose="020B0604020202020204" pitchFamily="34" charset="0"/>
              </a:rPr>
              <a:t>помощ - </a:t>
            </a:r>
            <a:r>
              <a:rPr lang="en-US" sz="1800" dirty="0" smtClean="0">
                <a:cs typeface="Arial" panose="020B0604020202020204" pitchFamily="34" charset="0"/>
              </a:rPr>
              <a:t>      </a:t>
            </a:r>
            <a:r>
              <a:rPr lang="bg-BG" sz="1800" dirty="0" smtClean="0">
                <a:cs typeface="Arial" panose="020B0604020202020204" pitchFamily="34" charset="0"/>
              </a:rPr>
              <a:t>126,80 лв./ден</a:t>
            </a:r>
            <a:r>
              <a:rPr lang="bg-BG" sz="1800" dirty="0">
                <a:cs typeface="Arial" panose="020B0604020202020204" pitchFamily="34" charset="0"/>
              </a:rPr>
              <a:t> </a:t>
            </a:r>
            <a:r>
              <a:rPr lang="bg-BG" sz="1800" dirty="0" smtClean="0">
                <a:cs typeface="Arial" panose="020B0604020202020204" pitchFamily="34" charset="0"/>
              </a:rPr>
              <a:t>за лечение в МБАЛ;</a:t>
            </a:r>
          </a:p>
          <a:p>
            <a:pPr marL="0" lvl="0" indent="0" algn="just">
              <a:buNone/>
            </a:pPr>
            <a:endParaRPr lang="bg-BG" sz="800" dirty="0" smtClean="0">
              <a:cs typeface="Arial" panose="020B0604020202020204" pitchFamily="34" charset="0"/>
            </a:endParaRPr>
          </a:p>
          <a:p>
            <a:pPr algn="just"/>
            <a:r>
              <a:rPr lang="bg-BG" sz="1800" dirty="0" smtClean="0">
                <a:cs typeface="Arial" panose="020B0604020202020204" pitchFamily="34" charset="0"/>
              </a:rPr>
              <a:t>Среднодневният </a:t>
            </a:r>
            <a:r>
              <a:rPr lang="bg-BG" sz="1800" dirty="0">
                <a:cs typeface="Arial" panose="020B0604020202020204" pitchFamily="34" charset="0"/>
              </a:rPr>
              <a:t>разход на БЧК за един потребител на интегрираната услуга, изчислен на база годишните </a:t>
            </a:r>
            <a:r>
              <a:rPr lang="bg-BG" sz="1800" dirty="0" smtClean="0">
                <a:cs typeface="Arial" panose="020B0604020202020204" pitchFamily="34" charset="0"/>
              </a:rPr>
              <a:t>разходи, е </a:t>
            </a:r>
            <a:r>
              <a:rPr lang="bg-BG" sz="1800" dirty="0">
                <a:cs typeface="Arial" panose="020B0604020202020204" pitchFamily="34" charset="0"/>
              </a:rPr>
              <a:t>неколкократно по-нисък дори от най-ниската цена за ден (при 4 часа обслужване), която пациентът би заплатил на частно-практикуващите медицински </a:t>
            </a:r>
            <a:r>
              <a:rPr lang="bg-BG" sz="1800" dirty="0" smtClean="0">
                <a:cs typeface="Arial" panose="020B0604020202020204" pitchFamily="34" charset="0"/>
              </a:rPr>
              <a:t>сестри</a:t>
            </a:r>
            <a:r>
              <a:rPr lang="bg-BG" sz="1800" dirty="0">
                <a:cs typeface="Arial" panose="020B0604020202020204" pitchFamily="34" charset="0"/>
              </a:rPr>
              <a:t>;</a:t>
            </a:r>
            <a:endParaRPr lang="en-US" sz="1800" dirty="0"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US" sz="800" dirty="0">
              <a:cs typeface="Arial" panose="020B0604020202020204" pitchFamily="34" charset="0"/>
            </a:endParaRPr>
          </a:p>
          <a:p>
            <a:pPr lvl="0" algn="just"/>
            <a:r>
              <a:rPr lang="bg-BG" sz="1800" dirty="0" smtClean="0">
                <a:cs typeface="Arial" panose="020B0604020202020204" pitchFamily="34" charset="0"/>
              </a:rPr>
              <a:t>Води </a:t>
            </a:r>
            <a:r>
              <a:rPr lang="bg-BG" sz="1800" dirty="0">
                <a:cs typeface="Arial" panose="020B0604020202020204" pitchFamily="34" charset="0"/>
              </a:rPr>
              <a:t>до спестявания на публични разходи за спешна помощ, тъй като редуцира броя на повикванията към центровете за спешна </a:t>
            </a:r>
            <a:r>
              <a:rPr lang="bg-BG" sz="1800" dirty="0" smtClean="0">
                <a:cs typeface="Arial" panose="020B0604020202020204" pitchFamily="34" charset="0"/>
              </a:rPr>
              <a:t>помощ;</a:t>
            </a:r>
          </a:p>
          <a:p>
            <a:pPr marL="0" lvl="0" indent="0" algn="just">
              <a:buNone/>
            </a:pPr>
            <a:endParaRPr lang="en-US" sz="800" dirty="0">
              <a:cs typeface="Arial" panose="020B0604020202020204" pitchFamily="34" charset="0"/>
            </a:endParaRPr>
          </a:p>
          <a:p>
            <a:pPr lvl="0" algn="just"/>
            <a:r>
              <a:rPr lang="bg-BG" sz="1800" dirty="0">
                <a:cs typeface="Arial" panose="020B0604020202020204" pitchFamily="34" charset="0"/>
              </a:rPr>
              <a:t>Интегрираната грижа има значителен принос за намаляване на частните здравни разходи.</a:t>
            </a:r>
            <a:endParaRPr lang="en-US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bg-BG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bg-BG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bg-BG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bg-BG" sz="4900" dirty="0" smtClean="0">
              <a:latin typeface="+mj-lt"/>
            </a:endParaRPr>
          </a:p>
          <a:p>
            <a:pPr marL="228600" indent="-228600" eaLnBrk="1" hangingPunct="1">
              <a:lnSpc>
                <a:spcPct val="90000"/>
              </a:lnSpc>
              <a:buFont typeface="+mj-lt"/>
              <a:buAutoNum type="alphaLcParenR"/>
              <a:defRPr/>
            </a:pPr>
            <a:endParaRPr lang="en-US" sz="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80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bg-BG" sz="1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51520" y="1143000"/>
            <a:ext cx="9654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         </a:t>
            </a:r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Анализ на въздействието на интегрираните здравно-социални</a:t>
            </a:r>
            <a:r>
              <a:rPr lang="en-US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 </a:t>
            </a:r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услуги</a:t>
            </a:r>
            <a:endParaRPr lang="en-US" altLang="en-US" sz="2000" b="1" dirty="0" smtClean="0">
              <a:solidFill>
                <a:srgbClr val="8A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altLang="en-US" sz="2000" b="1" dirty="0">
                <a:solidFill>
                  <a:srgbClr val="8A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       </a:t>
            </a:r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 </a:t>
            </a:r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върху разходите в здравната сфера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908175" y="333375"/>
            <a:ext cx="59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0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3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9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7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701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01210" y="1904899"/>
            <a:ext cx="8141580" cy="4605337"/>
          </a:xfrm>
        </p:spPr>
        <p:txBody>
          <a:bodyPr>
            <a:normAutofit/>
          </a:bodyPr>
          <a:lstStyle/>
          <a:p>
            <a:pPr lvl="0" algn="just"/>
            <a:r>
              <a:rPr lang="bg-BG" sz="1800" dirty="0" smtClean="0">
                <a:cs typeface="Arial" panose="020B0604020202020204" pitchFamily="34" charset="0"/>
              </a:rPr>
              <a:t>Води до </a:t>
            </a:r>
            <a:r>
              <a:rPr lang="bg-BG" sz="1800" dirty="0">
                <a:cs typeface="Arial" panose="020B0604020202020204" pitchFamily="34" charset="0"/>
              </a:rPr>
              <a:t>намаляване на натиска към публичните разходи за увеличаване на местата за настаняване в специализираните институции за </a:t>
            </a:r>
            <a:r>
              <a:rPr lang="bg-BG" sz="1800" dirty="0" smtClean="0">
                <a:cs typeface="Arial" panose="020B0604020202020204" pitchFamily="34" charset="0"/>
              </a:rPr>
              <a:t>предоставяне </a:t>
            </a:r>
            <a:r>
              <a:rPr lang="bg-BG" sz="1800" dirty="0">
                <a:cs typeface="Arial" panose="020B0604020202020204" pitchFamily="34" charset="0"/>
              </a:rPr>
              <a:t>на социални услуги</a:t>
            </a:r>
            <a:r>
              <a:rPr lang="bg-BG" sz="1800" dirty="0" smtClean="0"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buNone/>
            </a:pPr>
            <a:endParaRPr lang="bg-BG" sz="800" dirty="0" smtClean="0"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800" i="1" dirty="0" smtClean="0">
                <a:cs typeface="Arial" panose="020B0604020202020204" pitchFamily="34" charset="0"/>
              </a:rPr>
              <a:t>За </a:t>
            </a:r>
            <a:r>
              <a:rPr lang="bg-BG" sz="1800" i="1" dirty="0">
                <a:cs typeface="Arial" panose="020B0604020202020204" pitchFamily="34" charset="0"/>
              </a:rPr>
              <a:t>сравнение издръжката на едно лице на годишна база на интегрираната услуга на БЧК е </a:t>
            </a:r>
            <a:r>
              <a:rPr lang="bg-BG" sz="1800" i="1" dirty="0" smtClean="0">
                <a:cs typeface="Arial" panose="020B0604020202020204" pitchFamily="34" charset="0"/>
              </a:rPr>
              <a:t>1 620 </a:t>
            </a:r>
            <a:r>
              <a:rPr lang="bg-BG" sz="1800" i="1" dirty="0">
                <a:cs typeface="Arial" panose="020B0604020202020204" pitchFamily="34" charset="0"/>
              </a:rPr>
              <a:t>лева, докато </a:t>
            </a:r>
            <a:r>
              <a:rPr lang="bg-BG" sz="1800" i="1" dirty="0" smtClean="0">
                <a:cs typeface="Arial" panose="020B0604020202020204" pitchFamily="34" charset="0"/>
              </a:rPr>
              <a:t>стандартът </a:t>
            </a:r>
            <a:r>
              <a:rPr lang="bg-BG" sz="1800" i="1" dirty="0">
                <a:cs typeface="Arial" panose="020B0604020202020204" pitchFamily="34" charset="0"/>
              </a:rPr>
              <a:t>за едно лице в дом за стари хора е 6 390 лева</a:t>
            </a:r>
            <a:r>
              <a:rPr lang="bg-BG" sz="1800" i="1" dirty="0" smtClean="0"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en-US" sz="800" dirty="0">
              <a:cs typeface="Arial" panose="020B0604020202020204" pitchFamily="34" charset="0"/>
            </a:endParaRPr>
          </a:p>
          <a:p>
            <a:pPr lvl="0" algn="just"/>
            <a:r>
              <a:rPr lang="bg-BG" sz="1800" dirty="0" smtClean="0">
                <a:cs typeface="Arial" panose="020B0604020202020204" pitchFamily="34" charset="0"/>
              </a:rPr>
              <a:t>Значителен </a:t>
            </a:r>
            <a:r>
              <a:rPr lang="bg-BG" sz="1800" dirty="0">
                <a:cs typeface="Arial" panose="020B0604020202020204" pitchFamily="34" charset="0"/>
              </a:rPr>
              <a:t>социален ефект и ефект върху подобряването на качеството на живот на </a:t>
            </a:r>
            <a:r>
              <a:rPr lang="bg-BG" sz="1800" dirty="0" smtClean="0">
                <a:cs typeface="Arial" panose="020B0604020202020204" pitchFamily="34" charset="0"/>
              </a:rPr>
              <a:t>самотно-живеещите възрастни </a:t>
            </a:r>
            <a:r>
              <a:rPr lang="bg-BG" sz="1800" dirty="0">
                <a:cs typeface="Arial" panose="020B0604020202020204" pitchFamily="34" charset="0"/>
              </a:rPr>
              <a:t>хора със затруднения в личните грижи, особено що се отнася до малките населени </a:t>
            </a:r>
            <a:r>
              <a:rPr lang="bg-BG" sz="1800" dirty="0" smtClean="0">
                <a:cs typeface="Arial" panose="020B0604020202020204" pitchFamily="34" charset="0"/>
              </a:rPr>
              <a:t>места</a:t>
            </a:r>
            <a:r>
              <a:rPr lang="bg-BG" sz="1800" dirty="0">
                <a:cs typeface="Arial" panose="020B0604020202020204" pitchFamily="34" charset="0"/>
              </a:rPr>
              <a:t>.</a:t>
            </a:r>
            <a:endParaRPr lang="en-US" sz="180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859274" y="1219200"/>
            <a:ext cx="7696200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Анализ на въздействието на интегрираните здравно-социални услуги върху разходите в социалната сфера</a:t>
            </a:r>
          </a:p>
          <a:p>
            <a:pPr algn="just">
              <a:lnSpc>
                <a:spcPct val="90000"/>
              </a:lnSpc>
              <a:defRPr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457200" y="1700213"/>
            <a:ext cx="8372475" cy="4356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bg-BG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Запълване на </a:t>
            </a:r>
            <a:r>
              <a:rPr lang="bg-BG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съществена ниша в системата на здравеопазването;</a:t>
            </a:r>
          </a:p>
          <a:p>
            <a:pPr>
              <a:lnSpc>
                <a:spcPct val="90000"/>
              </a:lnSpc>
              <a:defRPr/>
            </a:pPr>
            <a:endParaRPr lang="bg-BG" sz="800" dirty="0" smtClean="0"/>
          </a:p>
          <a:p>
            <a:pPr algn="just"/>
            <a:r>
              <a:rPr lang="bg-BG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Съществено </a:t>
            </a:r>
            <a:r>
              <a:rPr lang="bg-BG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по-ниска себестойност в сравнение с други подобни услуги</a:t>
            </a:r>
            <a:r>
              <a:rPr lang="bg-BG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bg-BG" sz="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Превенция на</a:t>
            </a:r>
            <a:r>
              <a:rPr lang="bg-BG" sz="1800" dirty="0" smtClean="0">
                <a:cs typeface="Arial" panose="020B0604020202020204" pitchFamily="34" charset="0"/>
              </a:rPr>
              <a:t> </a:t>
            </a:r>
            <a:r>
              <a:rPr lang="bg-BG" sz="1800" dirty="0">
                <a:cs typeface="Arial" panose="020B0604020202020204" pitchFamily="34" charset="0"/>
              </a:rPr>
              <a:t>честите хоспитализации и настаняването в социални институции</a:t>
            </a:r>
            <a:r>
              <a:rPr lang="bg-BG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;</a:t>
            </a:r>
            <a:endParaRPr lang="bg-BG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defRPr/>
            </a:pPr>
            <a:endParaRPr lang="en-US" sz="800" dirty="0"/>
          </a:p>
          <a:p>
            <a:pPr>
              <a:lnSpc>
                <a:spcPct val="90000"/>
              </a:lnSpc>
              <a:defRPr/>
            </a:pPr>
            <a:r>
              <a:rPr lang="bg-BG" sz="1800" dirty="0" smtClean="0"/>
              <a:t>Положителен </a:t>
            </a:r>
            <a:r>
              <a:rPr lang="bg-BG" sz="1800" dirty="0"/>
              <a:t>психо-социален ефект върху пациентите</a:t>
            </a:r>
            <a:r>
              <a:rPr lang="bg-BG" sz="1800" dirty="0" smtClean="0"/>
              <a:t>;</a:t>
            </a:r>
          </a:p>
          <a:p>
            <a:pPr>
              <a:lnSpc>
                <a:spcPct val="90000"/>
              </a:lnSpc>
              <a:defRPr/>
            </a:pPr>
            <a:endParaRPr lang="bg-BG" sz="800" dirty="0"/>
          </a:p>
          <a:p>
            <a:pPr algn="just">
              <a:lnSpc>
                <a:spcPct val="110000"/>
              </a:lnSpc>
              <a:defRPr/>
            </a:pPr>
            <a:r>
              <a:rPr lang="bg-BG" sz="1800" dirty="0" smtClean="0"/>
              <a:t>Облекчаване </a:t>
            </a:r>
            <a:r>
              <a:rPr lang="bg-BG" sz="1800" dirty="0"/>
              <a:t>и подобряване дейността на общопрактикуващите </a:t>
            </a:r>
            <a:r>
              <a:rPr lang="bg-BG" sz="1800" dirty="0" smtClean="0"/>
              <a:t>лекари;</a:t>
            </a:r>
          </a:p>
          <a:p>
            <a:pPr algn="just">
              <a:lnSpc>
                <a:spcPct val="110000"/>
              </a:lnSpc>
              <a:defRPr/>
            </a:pPr>
            <a:endParaRPr lang="bg-BG" sz="800" dirty="0"/>
          </a:p>
          <a:p>
            <a:pPr algn="just">
              <a:lnSpc>
                <a:spcPct val="110000"/>
              </a:lnSpc>
              <a:defRPr/>
            </a:pPr>
            <a:r>
              <a:rPr lang="bg-BG" sz="1800" dirty="0" smtClean="0"/>
              <a:t>Възможност за достигане на пациенти в отдалечени и малки населени места;</a:t>
            </a:r>
          </a:p>
          <a:p>
            <a:pPr algn="just">
              <a:lnSpc>
                <a:spcPct val="110000"/>
              </a:lnSpc>
              <a:defRPr/>
            </a:pPr>
            <a:endParaRPr lang="bg-BG" sz="800" dirty="0"/>
          </a:p>
          <a:p>
            <a:pPr algn="just">
              <a:lnSpc>
                <a:spcPct val="110000"/>
              </a:lnSpc>
              <a:defRPr/>
            </a:pPr>
            <a:r>
              <a:rPr lang="bg-BG" sz="1800" dirty="0" smtClean="0"/>
              <a:t>Възможност </a:t>
            </a:r>
            <a:r>
              <a:rPr lang="bg-BG" sz="1800" dirty="0"/>
              <a:t>да бъдат разработени </a:t>
            </a:r>
            <a:r>
              <a:rPr lang="bg-BG" sz="1800" dirty="0" smtClean="0"/>
              <a:t>адекватни </a:t>
            </a:r>
            <a:r>
              <a:rPr lang="bg-BG" sz="1800" dirty="0"/>
              <a:t>здравно-застрахователни пакети за здравно-социално обгрижване в домашна среда, покриващи рискове на хора в трудоспособна </a:t>
            </a:r>
            <a:r>
              <a:rPr lang="bg-BG" sz="1800" dirty="0" smtClean="0"/>
              <a:t>възраст</a:t>
            </a:r>
            <a:r>
              <a:rPr lang="en-US" sz="1800" dirty="0" smtClean="0"/>
              <a:t>.</a:t>
            </a:r>
            <a:endParaRPr lang="bg-BG" sz="1800" dirty="0"/>
          </a:p>
          <a:p>
            <a:pPr algn="just">
              <a:lnSpc>
                <a:spcPct val="110000"/>
              </a:lnSpc>
              <a:defRPr/>
            </a:pPr>
            <a:endParaRPr lang="bg-BG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755650" y="1295400"/>
            <a:ext cx="106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A0000"/>
                </a:solidFill>
              </a:rPr>
              <a:t> </a:t>
            </a:r>
            <a:r>
              <a:rPr lang="bg-BG" altLang="en-US" sz="2000" b="1" dirty="0" smtClean="0">
                <a:solidFill>
                  <a:srgbClr val="8A0000"/>
                </a:solidFill>
              </a:rPr>
              <a:t>Изводи</a:t>
            </a:r>
            <a:endParaRPr lang="en-US" altLang="en-US" sz="2000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654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683569" y="1700213"/>
            <a:ext cx="7850832" cy="4356100"/>
          </a:xfrm>
        </p:spPr>
        <p:txBody>
          <a:bodyPr>
            <a:normAutofit/>
          </a:bodyPr>
          <a:lstStyle/>
          <a:p>
            <a:pPr algn="just"/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Нарастваща нужда от здравно-социални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грижи, което ще доведе до увеличение на публичните разходи за здравеопазване;</a:t>
            </a:r>
            <a:endParaRPr lang="bg-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bg-BG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dirty="0" smtClean="0"/>
              <a:t>Необходимост от </a:t>
            </a:r>
            <a:r>
              <a:rPr lang="ru-RU" sz="1800" dirty="0"/>
              <a:t>цялостно адаптиране на структурата и дейността на здравната </a:t>
            </a:r>
            <a:r>
              <a:rPr lang="ru-RU" sz="1800" dirty="0" smtClean="0"/>
              <a:t>система </a:t>
            </a:r>
            <a:r>
              <a:rPr lang="ru-RU" sz="1800" dirty="0"/>
              <a:t>към променящата се демографска структура и потребности на </a:t>
            </a:r>
            <a:r>
              <a:rPr lang="ru-RU" sz="1800" dirty="0" smtClean="0"/>
              <a:t>населението;</a:t>
            </a:r>
          </a:p>
          <a:p>
            <a:pPr algn="just"/>
            <a:endParaRPr lang="bg-BG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1800" dirty="0"/>
              <a:t>Интегрираният подход на предоставяне на социалната и здравна грижа в домашна среда е </a:t>
            </a:r>
            <a:r>
              <a:rPr lang="bg-BG" sz="1800" dirty="0" smtClean="0"/>
              <a:t>алтернатива </a:t>
            </a:r>
            <a:r>
              <a:rPr lang="bg-BG" sz="1800" dirty="0"/>
              <a:t>за подобряване на здравеопазването в България, повишаване ефективността на здравноосигурителната система и чувствително намаляване на разходите на различните участници в </a:t>
            </a:r>
            <a:r>
              <a:rPr lang="bg-BG" sz="1800" dirty="0" smtClean="0"/>
              <a:t>нея</a:t>
            </a:r>
            <a:r>
              <a:rPr lang="bg-BG" sz="1800" dirty="0"/>
              <a:t>;</a:t>
            </a:r>
            <a:endParaRPr lang="bg-BG" sz="1800" dirty="0" smtClean="0"/>
          </a:p>
          <a:p>
            <a:pPr algn="just"/>
            <a:endParaRPr lang="bg-BG" sz="900" dirty="0"/>
          </a:p>
          <a:p>
            <a:pPr algn="just"/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Възможност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за развитие на нови бизнес проекти.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755650" y="1295400"/>
            <a:ext cx="1819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A0000"/>
                </a:solidFill>
              </a:rPr>
              <a:t> </a:t>
            </a:r>
            <a:r>
              <a:rPr lang="bg-BG" altLang="en-US" b="1" dirty="0" smtClean="0">
                <a:solidFill>
                  <a:srgbClr val="8A0000"/>
                </a:solidFill>
              </a:rPr>
              <a:t>    </a:t>
            </a:r>
            <a:r>
              <a:rPr lang="bg-BG" altLang="en-US" sz="2000" b="1" dirty="0" smtClean="0">
                <a:solidFill>
                  <a:srgbClr val="8A0000"/>
                </a:solidFill>
              </a:rPr>
              <a:t>Заключение</a:t>
            </a:r>
            <a:endParaRPr lang="en-US" altLang="en-US" sz="2000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654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76052" y="1524000"/>
            <a:ext cx="8141580" cy="460533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694454" y="5105400"/>
            <a:ext cx="7839946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„Ние идваме и внасяме в живота им лъч светлина. Научих се да работя в екип, на дисциплина. Усещам се променена, по-отговорна.“</a:t>
            </a:r>
          </a:p>
          <a:p>
            <a:pPr algn="just">
              <a:lnSpc>
                <a:spcPct val="90000"/>
              </a:lnSpc>
              <a:defRPr/>
            </a:pPr>
            <a:endParaRPr lang="bg-BG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Ангелина Илиева, 29 г., мед. сестра , гр. Враца</a:t>
            </a:r>
            <a:endParaRPr lang="bg-BG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17663"/>
            <a:ext cx="5898222" cy="39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76052" y="1524000"/>
            <a:ext cx="8141580" cy="460533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683568" y="5228144"/>
            <a:ext cx="7927031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„Тук ми е първото работно място. …В началото беше просто работа. Сега 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доволствие.“</a:t>
            </a:r>
          </a:p>
          <a:p>
            <a:pPr algn="just">
              <a:lnSpc>
                <a:spcPct val="90000"/>
              </a:lnSpc>
              <a:defRPr/>
            </a:pPr>
            <a:endParaRPr lang="bg-BG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Павлина Иванова, 28 г., домашен помощник, гр. Бяла Слатина</a:t>
            </a:r>
            <a:endParaRPr lang="bg-BG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3383"/>
            <a:ext cx="6019800" cy="40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76052" y="1524000"/>
            <a:ext cx="8141580" cy="460533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762000" y="5061857"/>
            <a:ext cx="7680041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„Откакто дойдоха тези хора, те ми донесоха светлина. И радост.                  И всичко. И оживях!“</a:t>
            </a:r>
          </a:p>
          <a:p>
            <a:pPr algn="just">
              <a:lnSpc>
                <a:spcPct val="90000"/>
              </a:lnSpc>
              <a:defRPr/>
            </a:pPr>
            <a:endParaRPr lang="bg-BG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Василия Кръстева, 79 г., вдовица, гр. Враца</a:t>
            </a:r>
            <a:endParaRPr lang="bg-BG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149615"/>
            <a:ext cx="5715001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703263" y="1196975"/>
            <a:ext cx="7775575" cy="43576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1600" b="1" dirty="0" smtClean="0">
              <a:solidFill>
                <a:srgbClr val="96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1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15885" y="4876800"/>
            <a:ext cx="5327650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defRPr/>
            </a:pPr>
            <a:r>
              <a:rPr lang="bg-BG" sz="3200" b="1" dirty="0" smtClean="0">
                <a:solidFill>
                  <a:srgbClr val="960000"/>
                </a:solidFill>
              </a:rPr>
              <a:t>Благодаря за вниманието</a:t>
            </a:r>
            <a:r>
              <a:rPr lang="en-US" sz="3200" b="1" dirty="0" smtClean="0">
                <a:solidFill>
                  <a:srgbClr val="960000"/>
                </a:solidFill>
              </a:rPr>
              <a:t>!</a:t>
            </a:r>
            <a:endParaRPr lang="en-US" sz="3200" b="1" dirty="0">
              <a:solidFill>
                <a:srgbClr val="960000"/>
              </a:solidFill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3355749" y="5704227"/>
            <a:ext cx="2184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www.home-care.bg</a:t>
            </a:r>
            <a:endParaRPr lang="en-US" dirty="0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9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2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8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6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17" y="1219200"/>
            <a:ext cx="502292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5472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b="1">
              <a:solidFill>
                <a:srgbClr val="860000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55650" y="4868863"/>
            <a:ext cx="799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n-US"/>
          </a:p>
          <a:p>
            <a:pPr marL="342900" indent="-342900"/>
            <a:endParaRPr lang="bg-BG" altLang="en-US"/>
          </a:p>
          <a:p>
            <a:pPr marL="342900" indent="-342900" algn="ctr">
              <a:buClr>
                <a:srgbClr val="FF3300"/>
              </a:buClr>
            </a:pPr>
            <a:r>
              <a:rPr lang="en-US" altLang="en-US" sz="2400" b="1"/>
              <a:t> </a:t>
            </a:r>
            <a:endParaRPr lang="bg-BG" altLang="en-US" sz="2400" b="1"/>
          </a:p>
          <a:p>
            <a:pPr marL="342900" indent="-342900" algn="ctr">
              <a:buClr>
                <a:srgbClr val="FF3300"/>
              </a:buClr>
            </a:pPr>
            <a:endParaRPr lang="bg-BG" altLang="en-US" sz="2400"/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683568" y="1038906"/>
            <a:ext cx="7777807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en-US" sz="1800" b="1" dirty="0" smtClean="0">
                <a:solidFill>
                  <a:srgbClr val="860000"/>
                </a:solidFill>
              </a:rPr>
              <a:t>     </a:t>
            </a:r>
            <a:r>
              <a:rPr lang="bg-BG" sz="1800" b="1" dirty="0" smtClean="0">
                <a:solidFill>
                  <a:srgbClr val="860000"/>
                </a:solidFill>
              </a:rPr>
              <a:t> </a:t>
            </a:r>
            <a:r>
              <a:rPr lang="bg-BG" sz="2200" b="1" dirty="0" smtClean="0">
                <a:solidFill>
                  <a:srgbClr val="7E0000"/>
                </a:solidFill>
              </a:rPr>
              <a:t>Тенденции в България</a:t>
            </a:r>
            <a:endParaRPr lang="en-US" sz="2200" b="1" dirty="0" smtClean="0">
              <a:solidFill>
                <a:srgbClr val="7E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800" b="1" dirty="0" smtClean="0">
              <a:solidFill>
                <a:srgbClr val="86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bg-BG" sz="1800" dirty="0" smtClean="0"/>
              <a:t>Трайна тенденция на застаряване на населението и нарастващи нужди за здравни грижи и социални услуги</a:t>
            </a:r>
            <a:r>
              <a:rPr lang="en-US" sz="1800" dirty="0" smtClean="0"/>
              <a:t>;</a:t>
            </a:r>
            <a:endParaRPr lang="bg-BG" sz="1800" dirty="0" smtClean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9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1800" dirty="0" smtClean="0"/>
              <a:t>6</a:t>
            </a:r>
            <a:r>
              <a:rPr lang="bg-BG" sz="1800" dirty="0" smtClean="0"/>
              <a:t>0</a:t>
            </a:r>
            <a:r>
              <a:rPr lang="en-US" sz="1800" dirty="0" smtClean="0"/>
              <a:t> % </a:t>
            </a:r>
            <a:r>
              <a:rPr lang="bg-BG" sz="1800" dirty="0" smtClean="0"/>
              <a:t>от разходите в здравната система се изразходват за болнични грижи, което поставя България на първо място в Европа /Европейски индекс на потребителите, 2016/;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bg-BG" sz="9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bg-BG" sz="1800" dirty="0" smtClean="0"/>
              <a:t>20 % от болничните процедури биха могли да се провеждат в амбулаторни условия /Световна банка, 2013 г./;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900" dirty="0" smtClean="0"/>
          </a:p>
          <a:p>
            <a:pPr algn="just">
              <a:lnSpc>
                <a:spcPct val="90000"/>
              </a:lnSpc>
              <a:defRPr/>
            </a:pPr>
            <a:r>
              <a:rPr lang="bg-BG" sz="1800" dirty="0"/>
              <a:t>Разходите за дългосрочни грижи за възрастни хора в България са едва </a:t>
            </a:r>
            <a:r>
              <a:rPr lang="en-US" sz="1800" dirty="0"/>
              <a:t> </a:t>
            </a:r>
            <a:r>
              <a:rPr lang="en-US" sz="1800" dirty="0" smtClean="0"/>
              <a:t>0,2 </a:t>
            </a:r>
            <a:r>
              <a:rPr lang="en-US" sz="1800" dirty="0"/>
              <a:t>% </a:t>
            </a:r>
            <a:r>
              <a:rPr lang="bg-BG" sz="1800" dirty="0"/>
              <a:t>от БВП, за сравнение тези разходи в ЕС са </a:t>
            </a:r>
            <a:r>
              <a:rPr lang="en-US" sz="1800" dirty="0" smtClean="0"/>
              <a:t>1</a:t>
            </a:r>
            <a:r>
              <a:rPr lang="bg-BG" sz="1800" dirty="0" smtClean="0"/>
              <a:t>,</a:t>
            </a:r>
            <a:r>
              <a:rPr lang="en-US" sz="1800" dirty="0" smtClean="0"/>
              <a:t>2 </a:t>
            </a:r>
            <a:r>
              <a:rPr lang="en-US" sz="1800" dirty="0"/>
              <a:t>%</a:t>
            </a:r>
            <a:r>
              <a:rPr lang="bg-BG" sz="1800" dirty="0" smtClean="0"/>
              <a:t>;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900" dirty="0"/>
          </a:p>
          <a:p>
            <a:pPr algn="just">
              <a:lnSpc>
                <a:spcPct val="90000"/>
              </a:lnSpc>
              <a:defRPr/>
            </a:pPr>
            <a:r>
              <a:rPr lang="bg-BG" sz="1800" dirty="0" smtClean="0"/>
              <a:t>Българските </a:t>
            </a:r>
            <a:r>
              <a:rPr lang="bg-BG" sz="1800" dirty="0"/>
              <a:t>граждани отделят </a:t>
            </a:r>
            <a:r>
              <a:rPr lang="bg-BG" sz="1800" dirty="0" smtClean="0"/>
              <a:t>48% </a:t>
            </a:r>
            <a:r>
              <a:rPr lang="bg-BG" sz="1800" dirty="0"/>
              <a:t>от доходите на домакинствата си за директни плащания на  здравни </a:t>
            </a:r>
            <a:r>
              <a:rPr lang="bg-BG" sz="1800" dirty="0" smtClean="0"/>
              <a:t>услуги в сравнение със средно 15 % в ЕС;</a:t>
            </a:r>
            <a:endParaRPr lang="en-US" sz="1800" dirty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bg-BG" sz="1800" dirty="0" smtClean="0"/>
              <a:t>Най-високият дял на публични разходи за здравеопазване са в сегмента за възрастни хора над 65-год. възраст – над 300 000 хоспитализации на възрастни хора за 2016 г.;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bg-BG" sz="900" dirty="0"/>
          </a:p>
          <a:p>
            <a:pPr algn="just">
              <a:lnSpc>
                <a:spcPct val="90000"/>
              </a:lnSpc>
              <a:defRPr/>
            </a:pPr>
            <a:r>
              <a:rPr lang="bg-BG" sz="1800" dirty="0"/>
              <a:t>Намаляване на броя на потенциалните болногледачи </a:t>
            </a:r>
            <a:r>
              <a:rPr lang="bg-BG" sz="1800" dirty="0" smtClean="0"/>
              <a:t>и медицински сестри поради </a:t>
            </a:r>
            <a:r>
              <a:rPr lang="bg-BG" sz="1800" dirty="0"/>
              <a:t>намаляване на броя на трудоспособното население и засилени миграционни </a:t>
            </a:r>
            <a:r>
              <a:rPr lang="bg-BG" sz="1800" dirty="0" smtClean="0"/>
              <a:t>процеси.</a:t>
            </a:r>
            <a:endParaRPr lang="bg-BG" sz="1800" dirty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800" dirty="0" smtClean="0"/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0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3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9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7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5472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b="1">
              <a:solidFill>
                <a:srgbClr val="860000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55650" y="4868863"/>
            <a:ext cx="799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n-US"/>
          </a:p>
          <a:p>
            <a:pPr marL="342900" indent="-342900"/>
            <a:endParaRPr lang="bg-BG" altLang="en-US"/>
          </a:p>
          <a:p>
            <a:pPr marL="342900" indent="-342900" algn="ctr">
              <a:buClr>
                <a:srgbClr val="FF3300"/>
              </a:buClr>
            </a:pPr>
            <a:r>
              <a:rPr lang="en-US" altLang="en-US" sz="2400" b="1"/>
              <a:t> </a:t>
            </a:r>
            <a:endParaRPr lang="bg-BG" altLang="en-US" sz="2400" b="1"/>
          </a:p>
          <a:p>
            <a:pPr marL="342900" indent="-342900" algn="ctr">
              <a:buClr>
                <a:srgbClr val="FF3300"/>
              </a:buClr>
            </a:pPr>
            <a:endParaRPr lang="bg-BG" altLang="en-US" sz="2400"/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755650" y="1600200"/>
            <a:ext cx="7705725" cy="4357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bg-BG" sz="1800" b="1" dirty="0" smtClean="0">
                <a:solidFill>
                  <a:srgbClr val="860000"/>
                </a:solidFill>
              </a:rPr>
              <a:t>      </a:t>
            </a:r>
            <a:r>
              <a:rPr lang="bg-BG" sz="2000" b="1" dirty="0" smtClean="0">
                <a:solidFill>
                  <a:srgbClr val="860000"/>
                </a:solidFill>
              </a:rPr>
              <a:t>Негативно влияние на демографските промени</a:t>
            </a:r>
            <a:endParaRPr lang="en-US" sz="2000" b="1" dirty="0" smtClean="0">
              <a:solidFill>
                <a:srgbClr val="7E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800" b="1" dirty="0" smtClean="0">
              <a:solidFill>
                <a:srgbClr val="86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bg-BG" sz="1800" dirty="0"/>
              <a:t>Забавяне на икономическия растеж</a:t>
            </a:r>
            <a:r>
              <a:rPr lang="bg-BG" sz="1800" dirty="0" smtClean="0"/>
              <a:t>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bg-BG" sz="800" dirty="0"/>
          </a:p>
          <a:p>
            <a:pPr>
              <a:lnSpc>
                <a:spcPct val="90000"/>
              </a:lnSpc>
              <a:defRPr/>
            </a:pPr>
            <a:r>
              <a:rPr lang="bg-BG" sz="1800" dirty="0"/>
              <a:t>Дългови кризи</a:t>
            </a:r>
            <a:r>
              <a:rPr lang="bg-BG" sz="1800" dirty="0" smtClean="0"/>
              <a:t>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bg-BG" sz="800" dirty="0"/>
          </a:p>
          <a:p>
            <a:pPr>
              <a:lnSpc>
                <a:spcPct val="90000"/>
              </a:lnSpc>
              <a:defRPr/>
            </a:pPr>
            <a:r>
              <a:rPr lang="bg-BG" sz="1800" dirty="0"/>
              <a:t>Натиск върху публичните </a:t>
            </a:r>
            <a:r>
              <a:rPr lang="bg-BG" sz="1800" dirty="0" smtClean="0"/>
              <a:t>финанси;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bg-BG" sz="800" dirty="0"/>
          </a:p>
          <a:p>
            <a:pPr>
              <a:lnSpc>
                <a:spcPct val="90000"/>
              </a:lnSpc>
              <a:defRPr/>
            </a:pPr>
            <a:r>
              <a:rPr lang="bg-BG" sz="1800" dirty="0"/>
              <a:t>Риск за устойчивостта на социалните системи</a:t>
            </a:r>
            <a:r>
              <a:rPr lang="bg-BG" sz="1800" dirty="0" smtClean="0"/>
              <a:t>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bg-BG" sz="800" dirty="0"/>
          </a:p>
          <a:p>
            <a:pPr>
              <a:lnSpc>
                <a:spcPct val="90000"/>
              </a:lnSpc>
              <a:defRPr/>
            </a:pPr>
            <a:r>
              <a:rPr lang="bg-BG" sz="1800" dirty="0"/>
              <a:t>Обедняване на населението.</a:t>
            </a: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0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3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9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7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508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5472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b="1">
              <a:solidFill>
                <a:srgbClr val="86000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55650" y="4868863"/>
            <a:ext cx="799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n-US"/>
          </a:p>
          <a:p>
            <a:pPr marL="342900" indent="-342900"/>
            <a:endParaRPr lang="bg-BG" altLang="en-US"/>
          </a:p>
          <a:p>
            <a:pPr marL="342900" indent="-342900" algn="ctr">
              <a:buClr>
                <a:srgbClr val="FF3300"/>
              </a:buClr>
            </a:pPr>
            <a:r>
              <a:rPr lang="en-US" altLang="en-US" sz="2400" b="1"/>
              <a:t> </a:t>
            </a:r>
            <a:endParaRPr lang="bg-BG" altLang="en-US" sz="2400" b="1"/>
          </a:p>
          <a:p>
            <a:pPr marL="342900" indent="-342900" algn="ctr">
              <a:buClr>
                <a:srgbClr val="FF3300"/>
              </a:buClr>
            </a:pPr>
            <a:endParaRPr lang="bg-BG" altLang="en-US" sz="2400"/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40667" y="1175266"/>
            <a:ext cx="7774632" cy="41417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en-US" sz="1800" b="1" dirty="0" smtClean="0">
                <a:solidFill>
                  <a:srgbClr val="860000"/>
                </a:solidFill>
              </a:rPr>
              <a:t>	</a:t>
            </a:r>
            <a:endParaRPr lang="en-US" sz="3300" b="1" dirty="0" smtClean="0">
              <a:solidFill>
                <a:srgbClr val="860000"/>
              </a:solidFill>
            </a:endParaRPr>
          </a:p>
          <a:p>
            <a:pPr algn="just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None/>
              <a:defRPr/>
            </a:pPr>
            <a:r>
              <a:rPr lang="bg-BG" sz="3300" b="1" dirty="0" smtClean="0">
                <a:solidFill>
                  <a:srgbClr val="7E0000"/>
                </a:solidFill>
              </a:rPr>
              <a:t>     </a:t>
            </a:r>
            <a:r>
              <a:rPr lang="bg-BG" sz="2900" b="1" dirty="0" smtClean="0">
                <a:solidFill>
                  <a:srgbClr val="7E0000"/>
                </a:solidFill>
              </a:rPr>
              <a:t>Предоставяне </a:t>
            </a:r>
            <a:r>
              <a:rPr lang="bg-BG" sz="2900" b="1" dirty="0">
                <a:solidFill>
                  <a:srgbClr val="7E0000"/>
                </a:solidFill>
              </a:rPr>
              <a:t>на интегрирани здравно-социални грижи в домашна среда </a:t>
            </a:r>
            <a:r>
              <a:rPr lang="bg-BG" sz="2900" b="1" dirty="0" smtClean="0">
                <a:solidFill>
                  <a:srgbClr val="7E0000"/>
                </a:solidFill>
              </a:rPr>
              <a:t>в развитите </a:t>
            </a:r>
            <a:r>
              <a:rPr lang="bg-BG" sz="2900" b="1" dirty="0">
                <a:solidFill>
                  <a:srgbClr val="7E0000"/>
                </a:solidFill>
              </a:rPr>
              <a:t>европейски страни и България</a:t>
            </a:r>
          </a:p>
          <a:p>
            <a:pPr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None/>
              <a:defRPr/>
            </a:pPr>
            <a:endParaRPr lang="bg-BG" sz="2900" b="1" dirty="0">
              <a:solidFill>
                <a:srgbClr val="7E000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sz="2600" dirty="0" smtClean="0"/>
              <a:t>Предоставяне </a:t>
            </a:r>
            <a:r>
              <a:rPr lang="bg-BG" sz="2600" dirty="0"/>
              <a:t>на здравни грижи и обслужване в </a:t>
            </a:r>
            <a:r>
              <a:rPr lang="bg-BG" sz="2600" b="1" dirty="0"/>
              <a:t>Австрия</a:t>
            </a:r>
            <a:r>
              <a:rPr lang="bg-BG" sz="2600" b="1" dirty="0" smtClean="0"/>
              <a:t>:                                      </a:t>
            </a:r>
            <a:r>
              <a:rPr lang="bg-BG" sz="2600" dirty="0" smtClean="0"/>
              <a:t>16</a:t>
            </a:r>
            <a:r>
              <a:rPr lang="bg-BG" sz="2600" dirty="0"/>
              <a:t>% стационарни грижи, 24% - домашни грижи от мобилни звена, </a:t>
            </a:r>
            <a:r>
              <a:rPr lang="bg-BG" sz="2600" dirty="0" smtClean="0"/>
              <a:t>                     2</a:t>
            </a:r>
            <a:r>
              <a:rPr lang="bg-BG" sz="2600" dirty="0"/>
              <a:t>% - </a:t>
            </a:r>
            <a:r>
              <a:rPr lang="bg-BG" sz="2600" dirty="0" smtClean="0"/>
              <a:t>24–часово </a:t>
            </a:r>
            <a:r>
              <a:rPr lang="bg-BG" sz="2600" dirty="0"/>
              <a:t>обслужване;</a:t>
            </a:r>
            <a:endParaRPr lang="en-US" sz="2600" dirty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2600" dirty="0"/>
          </a:p>
          <a:p>
            <a:pPr algn="just">
              <a:lnSpc>
                <a:spcPct val="90000"/>
              </a:lnSpc>
              <a:defRPr/>
            </a:pPr>
            <a:r>
              <a:rPr lang="bg-BG" sz="2600" dirty="0" smtClean="0"/>
              <a:t>Интегрирани </a:t>
            </a:r>
            <a:r>
              <a:rPr lang="bg-BG" sz="2600" dirty="0"/>
              <a:t>социално-здравни услуги в </a:t>
            </a:r>
            <a:r>
              <a:rPr lang="bg-BG" sz="2600" b="1" dirty="0"/>
              <a:t>Швейцария</a:t>
            </a:r>
            <a:r>
              <a:rPr lang="bg-BG" sz="2600" dirty="0"/>
              <a:t> - разпределение на финансовите разходи: 35% - за медицински грижи от здравно застраховане; 9% </a:t>
            </a:r>
            <a:r>
              <a:rPr lang="bg-BG" sz="2600" dirty="0" smtClean="0"/>
              <a:t>- за </a:t>
            </a:r>
            <a:r>
              <a:rPr lang="bg-BG" sz="2600" dirty="0"/>
              <a:t>сметка на домакинствата; 2,8% - за </a:t>
            </a:r>
            <a:r>
              <a:rPr lang="bg-BG" sz="2600" dirty="0" smtClean="0"/>
              <a:t>приготвяне </a:t>
            </a:r>
            <a:r>
              <a:rPr lang="bg-BG" sz="2600" dirty="0"/>
              <a:t>на храна; 1,2% други дейности; 3,8% - за сметка на дарения; 48,2% за сметка на кантоните и общините;</a:t>
            </a:r>
          </a:p>
          <a:p>
            <a:pPr algn="just">
              <a:lnSpc>
                <a:spcPct val="90000"/>
              </a:lnSpc>
              <a:defRPr/>
            </a:pPr>
            <a:endParaRPr lang="bg-BG" sz="2600" dirty="0"/>
          </a:p>
          <a:p>
            <a:pPr algn="just">
              <a:lnSpc>
                <a:spcPct val="90000"/>
              </a:lnSpc>
              <a:defRPr/>
            </a:pPr>
            <a:r>
              <a:rPr lang="bg-BG" sz="2600" dirty="0"/>
              <a:t>Интегрирани здравно-социални грижи в </a:t>
            </a:r>
            <a:r>
              <a:rPr lang="bg-BG" sz="2600" b="1" dirty="0"/>
              <a:t>България</a:t>
            </a:r>
            <a:r>
              <a:rPr lang="bg-BG" sz="2600" dirty="0"/>
              <a:t> – </a:t>
            </a:r>
            <a:r>
              <a:rPr lang="bg-BG" sz="2600" dirty="0" smtClean="0"/>
              <a:t>Центрове </a:t>
            </a:r>
            <a:r>
              <a:rPr lang="bg-BG" sz="2600" dirty="0"/>
              <a:t>“Домашни грижи” на </a:t>
            </a:r>
            <a:r>
              <a:rPr lang="bg-BG" sz="2600" dirty="0" smtClean="0"/>
              <a:t>БЧК, </a:t>
            </a:r>
            <a:r>
              <a:rPr lang="bg-BG" sz="2600" dirty="0"/>
              <a:t>Проект: “Домашни грижи за независим и достоен живот”, изпълняван от БЧК, МЗ и МТСП.</a:t>
            </a:r>
            <a:endParaRPr lang="en-US" sz="2600" dirty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26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33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1800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908175" y="333375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0" name="Picture 15" descr="Logo_BRC_BU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3" name="Picture 19" descr="Logo_SRK_eng_cmyk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9" name="Picture 26" descr="Bulgaria_Gerb-[Converted]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7" name="Picture 24" descr="Bulgaria_Gerb-[Converted]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990600" y="990600"/>
            <a:ext cx="361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7E0000"/>
                </a:solidFill>
              </a:rPr>
              <a:t> </a:t>
            </a:r>
            <a:endParaRPr lang="en-US" sz="2000" b="1" dirty="0">
              <a:solidFill>
                <a:srgbClr val="7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5472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b="1">
              <a:solidFill>
                <a:srgbClr val="86000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55650" y="4868863"/>
            <a:ext cx="799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n-US"/>
          </a:p>
          <a:p>
            <a:pPr marL="342900" indent="-342900"/>
            <a:endParaRPr lang="bg-BG" altLang="en-US"/>
          </a:p>
          <a:p>
            <a:pPr marL="342900" indent="-342900" algn="ctr">
              <a:buClr>
                <a:srgbClr val="FF3300"/>
              </a:buClr>
            </a:pPr>
            <a:r>
              <a:rPr lang="en-US" altLang="en-US" sz="2400" b="1"/>
              <a:t> </a:t>
            </a:r>
            <a:endParaRPr lang="bg-BG" altLang="en-US" sz="2400" b="1"/>
          </a:p>
          <a:p>
            <a:pPr marL="342900" indent="-342900" algn="ctr">
              <a:buClr>
                <a:srgbClr val="FF3300"/>
              </a:buClr>
            </a:pPr>
            <a:endParaRPr lang="bg-BG" altLang="en-US" sz="2400"/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33400" y="990600"/>
            <a:ext cx="8077200" cy="525740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en-US" sz="1800" b="1" dirty="0" smtClean="0">
                <a:solidFill>
                  <a:srgbClr val="860000"/>
                </a:solidFill>
              </a:rPr>
              <a:t>	</a:t>
            </a:r>
            <a:endParaRPr lang="en-US" sz="3300" b="1" dirty="0" smtClean="0">
              <a:solidFill>
                <a:srgbClr val="860000"/>
              </a:solidFill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bg-BG" sz="7200" b="1" dirty="0" smtClean="0">
                <a:solidFill>
                  <a:srgbClr val="7E0000"/>
                </a:solidFill>
              </a:rPr>
              <a:t>      </a:t>
            </a:r>
            <a:r>
              <a:rPr lang="bg-BG" sz="8000" b="1" dirty="0" smtClean="0">
                <a:solidFill>
                  <a:srgbClr val="7E0000"/>
                </a:solidFill>
              </a:rPr>
              <a:t>Създадени </a:t>
            </a:r>
            <a:r>
              <a:rPr lang="bg-BG" sz="8000" b="1" dirty="0">
                <a:solidFill>
                  <a:srgbClr val="7E0000"/>
                </a:solidFill>
              </a:rPr>
              <a:t>предпоставки за институционализиране </a:t>
            </a:r>
            <a:r>
              <a:rPr lang="bg-BG" sz="8000" b="1" dirty="0" smtClean="0">
                <a:solidFill>
                  <a:srgbClr val="7E0000"/>
                </a:solidFill>
              </a:rPr>
              <a:t>на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bg-BG" sz="8000" b="1" dirty="0">
                <a:solidFill>
                  <a:srgbClr val="7E0000"/>
                </a:solidFill>
              </a:rPr>
              <a:t> </a:t>
            </a:r>
            <a:r>
              <a:rPr lang="bg-BG" sz="8000" b="1" dirty="0" smtClean="0">
                <a:solidFill>
                  <a:srgbClr val="7E0000"/>
                </a:solidFill>
              </a:rPr>
              <a:t>     интегрираните здравно-социални </a:t>
            </a:r>
            <a:r>
              <a:rPr lang="bg-BG" sz="8000" b="1" dirty="0">
                <a:solidFill>
                  <a:srgbClr val="7E0000"/>
                </a:solidFill>
              </a:rPr>
              <a:t>услуги в домашна </a:t>
            </a:r>
            <a:r>
              <a:rPr lang="bg-BG" sz="8000" b="1" dirty="0" smtClean="0">
                <a:solidFill>
                  <a:srgbClr val="7E0000"/>
                </a:solidFill>
              </a:rPr>
              <a:t>среда</a:t>
            </a:r>
            <a:endParaRPr lang="en-US" sz="8000" b="1" dirty="0">
              <a:solidFill>
                <a:srgbClr val="7E0000"/>
              </a:solidFill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sz="7200" dirty="0"/>
              <a:t>Включване на интегрираните здравно-социални услуги като приоритет в Националната стратегия за дългосрочна грижа </a:t>
            </a:r>
            <a:r>
              <a:rPr lang="bg-BG" sz="7200" dirty="0" smtClean="0"/>
              <a:t>/2014 </a:t>
            </a:r>
            <a:r>
              <a:rPr lang="bg-BG" sz="7200" dirty="0"/>
              <a:t>г</a:t>
            </a:r>
            <a:r>
              <a:rPr lang="bg-BG" sz="7200" dirty="0" smtClean="0"/>
              <a:t>./ и </a:t>
            </a:r>
            <a:r>
              <a:rPr lang="bg-BG" sz="7200" dirty="0"/>
              <a:t>в Националната здравна стратегия до </a:t>
            </a:r>
            <a:r>
              <a:rPr lang="en-US" sz="7200" dirty="0"/>
              <a:t>2020</a:t>
            </a:r>
            <a:r>
              <a:rPr lang="bg-BG" sz="7200" dirty="0"/>
              <a:t> г</a:t>
            </a:r>
            <a:r>
              <a:rPr lang="bg-BG" sz="7200" dirty="0" smtClean="0"/>
              <a:t>.</a:t>
            </a:r>
            <a:r>
              <a:rPr lang="en-US" sz="7200" dirty="0" smtClean="0"/>
              <a:t>;</a:t>
            </a:r>
            <a:endParaRPr lang="en-US" sz="7200" dirty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bg-BG" sz="7200" dirty="0"/>
              <a:t>Приета </a:t>
            </a:r>
            <a:r>
              <a:rPr lang="bg-BG" sz="7200" dirty="0" smtClean="0"/>
              <a:t>първа законодателна </a:t>
            </a:r>
            <a:r>
              <a:rPr lang="bg-BG" sz="7200" dirty="0"/>
              <a:t>уредба </a:t>
            </a:r>
            <a:r>
              <a:rPr lang="bg-BG" sz="7200" dirty="0" smtClean="0"/>
              <a:t>на </a:t>
            </a:r>
            <a:r>
              <a:rPr lang="bg-BG" sz="7200" dirty="0"/>
              <a:t>интегрирани </a:t>
            </a:r>
            <a:r>
              <a:rPr lang="bg-BG" sz="7200" dirty="0" smtClean="0"/>
              <a:t>здравно-социални </a:t>
            </a:r>
            <a:r>
              <a:rPr lang="bg-BG" sz="7200" dirty="0"/>
              <a:t>услуги – изменение в Закона за здравето /м. септември, 2015 г./</a:t>
            </a:r>
            <a:r>
              <a:rPr lang="en-US" sz="7200" dirty="0"/>
              <a:t>;</a:t>
            </a:r>
          </a:p>
          <a:p>
            <a:pPr algn="just">
              <a:lnSpc>
                <a:spcPct val="90000"/>
              </a:lnSpc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bg-BG" sz="7200" dirty="0"/>
              <a:t>Надграждане на компетенциите на Социалния асистент чрез изработване на нови ДОИ за професията за деца и възрастни с оглед предоставянето на интегрирани здравно-социални услуги в бъдеще – приети от УС на НАПОО през м. ноември, 2015 г</a:t>
            </a:r>
            <a:r>
              <a:rPr lang="bg-BG" sz="7200" dirty="0" smtClean="0"/>
              <a:t>.;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bg-BG" dirty="0" smtClean="0"/>
          </a:p>
          <a:p>
            <a:pPr algn="just">
              <a:lnSpc>
                <a:spcPct val="90000"/>
              </a:lnSpc>
              <a:defRPr/>
            </a:pPr>
            <a:r>
              <a:rPr lang="bg-BG" sz="7200" dirty="0"/>
              <a:t>Извършено остойностяване на интегрираните здравно-социални услуги, вкл. сравнителен анализ с други форми на здравни и социални услуги в публични и частни институции или в </a:t>
            </a:r>
            <a:r>
              <a:rPr lang="bg-BG" sz="7200" dirty="0" smtClean="0"/>
              <a:t>общността</a:t>
            </a:r>
            <a:r>
              <a:rPr lang="en-US" sz="7200" dirty="0" smtClean="0"/>
              <a:t>;</a:t>
            </a:r>
            <a:endParaRPr lang="bg-BG" sz="7200" dirty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bg-BG" dirty="0"/>
          </a:p>
          <a:p>
            <a:pPr algn="just">
              <a:lnSpc>
                <a:spcPct val="90000"/>
              </a:lnSpc>
              <a:defRPr/>
            </a:pPr>
            <a:r>
              <a:rPr lang="bg-BG" sz="7200" dirty="0" smtClean="0"/>
              <a:t>Предвидени конкретни мерки за разширяване обхвата на интегрираните здравно-социални услуги за възрастни хора в приетия от МС План за действие за периода 2018-2021 г. за изпълнение на Националната стратегия за дългосрочна грижа /януари, 2018 г./</a:t>
            </a:r>
            <a:r>
              <a:rPr lang="en-US" sz="7200" dirty="0" smtClean="0"/>
              <a:t>.</a:t>
            </a:r>
            <a:endParaRPr lang="bg-BG" sz="7200" dirty="0" smtClean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72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80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80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8000" dirty="0"/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8000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908175" y="333375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0" name="Picture 15" descr="Logo_BRC_BU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3" name="Picture 19" descr="Logo_SRK_eng_cmyk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19" name="Picture 26" descr="Bulgaria_Gerb-[Converted]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7" name="Picture 24" descr="Bulgaria_Gerb-[Converted]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082959" y="990600"/>
            <a:ext cx="361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7E0000"/>
                </a:solidFill>
              </a:rPr>
              <a:t> </a:t>
            </a:r>
            <a:endParaRPr lang="en-US" sz="2000" b="1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557100" y="1676400"/>
            <a:ext cx="7775575" cy="4356100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bg-BG" sz="1800" dirty="0" smtClean="0">
                <a:latin typeface="+mj-lt"/>
              </a:rPr>
              <a:t>Всеки </a:t>
            </a:r>
            <a:r>
              <a:rPr lang="bg-BG" sz="1800" dirty="0">
                <a:latin typeface="+mj-lt"/>
              </a:rPr>
              <a:t>Ц</a:t>
            </a:r>
            <a:r>
              <a:rPr lang="bg-BG" sz="1800" dirty="0" smtClean="0">
                <a:latin typeface="+mj-lt"/>
              </a:rPr>
              <a:t>ентър „Домашни грижи“ обгрижва между 10</a:t>
            </a:r>
            <a:r>
              <a:rPr lang="en-US" sz="1800" dirty="0" smtClean="0">
                <a:latin typeface="+mj-lt"/>
              </a:rPr>
              <a:t>7 </a:t>
            </a:r>
            <a:r>
              <a:rPr lang="bg-BG" sz="1800" dirty="0" smtClean="0">
                <a:latin typeface="+mj-lt"/>
              </a:rPr>
              <a:t>и</a:t>
            </a:r>
            <a:r>
              <a:rPr lang="en-US" sz="1800" dirty="0" smtClean="0">
                <a:latin typeface="+mj-lt"/>
              </a:rPr>
              <a:t> 1</a:t>
            </a:r>
            <a:r>
              <a:rPr lang="bg-BG" sz="1800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2 </a:t>
            </a:r>
            <a:r>
              <a:rPr lang="bg-BG" sz="1800" dirty="0" smtClean="0">
                <a:latin typeface="+mj-lt"/>
              </a:rPr>
              <a:t>пациента – общо 429 пациента, от тях 142 от 14 малки населени места</a:t>
            </a:r>
            <a:r>
              <a:rPr lang="en-US" sz="1800" dirty="0" smtClean="0">
                <a:latin typeface="+mj-lt"/>
              </a:rPr>
              <a:t>;</a:t>
            </a:r>
            <a:r>
              <a:rPr lang="bg-BG" sz="1800" dirty="0"/>
              <a:t> 15 % от обгрижваните потребители са от ромски </a:t>
            </a:r>
            <a:r>
              <a:rPr lang="bg-BG" sz="1800" dirty="0" smtClean="0"/>
              <a:t>произход</a:t>
            </a:r>
            <a:r>
              <a:rPr lang="en-US" sz="1800" dirty="0" smtClean="0"/>
              <a:t>;</a:t>
            </a:r>
            <a:endParaRPr lang="en-US" sz="1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bg-BG" sz="1800" dirty="0" smtClean="0">
                <a:latin typeface="+mj-lt"/>
              </a:rPr>
              <a:t>В четирите центъра работят общо </a:t>
            </a:r>
            <a:r>
              <a:rPr lang="en-US" sz="1800" dirty="0" smtClean="0">
                <a:latin typeface="+mj-lt"/>
              </a:rPr>
              <a:t>17 </a:t>
            </a:r>
            <a:r>
              <a:rPr lang="bg-BG" sz="1800" dirty="0" smtClean="0">
                <a:latin typeface="+mj-lt"/>
              </a:rPr>
              <a:t>медицински сестри и</a:t>
            </a:r>
            <a:r>
              <a:rPr lang="en-US" sz="1800" dirty="0" smtClean="0">
                <a:latin typeface="+mj-lt"/>
              </a:rPr>
              <a:t> 33 </a:t>
            </a:r>
            <a:r>
              <a:rPr lang="bg-BG" sz="1800" dirty="0" smtClean="0">
                <a:latin typeface="+mj-lt"/>
              </a:rPr>
              <a:t>домашни помощници</a:t>
            </a:r>
            <a:r>
              <a:rPr lang="en-US" sz="1800" dirty="0" smtClean="0">
                <a:latin typeface="+mj-lt"/>
              </a:rPr>
              <a:t>, 25 % </a:t>
            </a:r>
            <a:r>
              <a:rPr lang="bg-BG" sz="1800" dirty="0" smtClean="0">
                <a:latin typeface="+mj-lt"/>
              </a:rPr>
              <a:t>от тях са от ромски произход.</a:t>
            </a:r>
            <a:endParaRPr lang="en-US" sz="1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800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683568" y="914400"/>
            <a:ext cx="6018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A0000"/>
                </a:solidFill>
              </a:rPr>
              <a:t>     </a:t>
            </a:r>
            <a:r>
              <a:rPr lang="bg-BG" altLang="en-US" sz="2000" b="1" dirty="0" smtClean="0">
                <a:solidFill>
                  <a:srgbClr val="8A0000"/>
                </a:solidFill>
              </a:rPr>
              <a:t>Центрове „Домашни грижи“ </a:t>
            </a:r>
            <a:r>
              <a:rPr lang="en-US" altLang="en-US" sz="2000" b="1" dirty="0" smtClean="0">
                <a:solidFill>
                  <a:srgbClr val="8A0000"/>
                </a:solidFill>
              </a:rPr>
              <a:t>- </a:t>
            </a:r>
            <a:r>
              <a:rPr lang="bg-BG" altLang="en-US" sz="2000" b="1" dirty="0" smtClean="0">
                <a:solidFill>
                  <a:srgbClr val="8A0000"/>
                </a:solidFill>
              </a:rPr>
              <a:t>характеристики</a:t>
            </a:r>
            <a:endParaRPr lang="en-US" altLang="en-US" sz="2000" b="1" dirty="0">
              <a:solidFill>
                <a:srgbClr val="8A0000"/>
              </a:solidFill>
            </a:endParaRPr>
          </a:p>
          <a:p>
            <a:r>
              <a:rPr lang="bg-BG" altLang="en-US" sz="1600" dirty="0" smtClean="0"/>
              <a:t>      </a:t>
            </a:r>
            <a:r>
              <a:rPr lang="bg-BG" altLang="en-US" sz="1600" i="1" dirty="0" smtClean="0"/>
              <a:t>Враца</a:t>
            </a:r>
            <a:r>
              <a:rPr lang="en-US" altLang="en-US" sz="1600" i="1" dirty="0" smtClean="0"/>
              <a:t>, </a:t>
            </a:r>
            <a:r>
              <a:rPr lang="bg-BG" altLang="en-US" sz="1600" i="1" dirty="0" smtClean="0"/>
              <a:t>Оряхово</a:t>
            </a:r>
            <a:r>
              <a:rPr lang="en-US" altLang="en-US" sz="1600" i="1" dirty="0" smtClean="0"/>
              <a:t>, </a:t>
            </a:r>
            <a:r>
              <a:rPr lang="bg-BG" altLang="en-US" sz="1600" i="1" dirty="0" smtClean="0"/>
              <a:t>Криводол</a:t>
            </a:r>
            <a:r>
              <a:rPr lang="en-US" altLang="en-US" sz="1600" i="1" dirty="0" smtClean="0"/>
              <a:t>, </a:t>
            </a:r>
            <a:r>
              <a:rPr lang="bg-BG" altLang="en-US" sz="1600" i="1" dirty="0" smtClean="0"/>
              <a:t>Бяла Слатина</a:t>
            </a:r>
            <a:endParaRPr lang="en-US" altLang="en-US" sz="1600" i="1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908175" y="333375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2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5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1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9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2" name="Диаграма 18"/>
          <p:cNvGraphicFramePr/>
          <p:nvPr>
            <p:extLst>
              <p:ext uri="{D42A27DB-BD31-4B8C-83A1-F6EECF244321}">
                <p14:modId xmlns:p14="http://schemas.microsoft.com/office/powerpoint/2010/main" val="2481547853"/>
              </p:ext>
            </p:extLst>
          </p:nvPr>
        </p:nvGraphicFramePr>
        <p:xfrm>
          <a:off x="2285999" y="3276600"/>
          <a:ext cx="4800601" cy="325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319130543"/>
              </p:ext>
            </p:extLst>
          </p:nvPr>
        </p:nvGraphicFramePr>
        <p:xfrm>
          <a:off x="2437487" y="3657600"/>
          <a:ext cx="4649113" cy="283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29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5472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b="1">
              <a:solidFill>
                <a:srgbClr val="86000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55650" y="4868863"/>
            <a:ext cx="799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n-US"/>
          </a:p>
          <a:p>
            <a:pPr marL="342900" indent="-342900"/>
            <a:endParaRPr lang="bg-BG" altLang="en-US"/>
          </a:p>
          <a:p>
            <a:pPr marL="342900" indent="-342900" algn="ctr">
              <a:buClr>
                <a:srgbClr val="FF3300"/>
              </a:buClr>
            </a:pPr>
            <a:r>
              <a:rPr lang="en-US" altLang="en-US" sz="2400" b="1"/>
              <a:t> </a:t>
            </a:r>
            <a:endParaRPr lang="bg-BG" altLang="en-US" sz="2400" b="1"/>
          </a:p>
          <a:p>
            <a:pPr marL="342900" indent="-342900" algn="ctr">
              <a:buClr>
                <a:srgbClr val="FF3300"/>
              </a:buClr>
            </a:pPr>
            <a:endParaRPr lang="bg-BG" altLang="en-US" sz="2400"/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683569" y="1600200"/>
            <a:ext cx="5290088" cy="42329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en-US" sz="1800" b="1" dirty="0" smtClean="0">
                <a:solidFill>
                  <a:srgbClr val="960000"/>
                </a:solidFill>
              </a:rPr>
              <a:t>     </a:t>
            </a:r>
            <a:r>
              <a:rPr lang="bg-BG" sz="1800" b="1" dirty="0" smtClean="0">
                <a:solidFill>
                  <a:srgbClr val="960000"/>
                </a:solidFill>
              </a:rPr>
              <a:t>  </a:t>
            </a:r>
            <a:r>
              <a:rPr lang="bg-BG" sz="2000" b="1" dirty="0" smtClean="0">
                <a:solidFill>
                  <a:srgbClr val="7E0000"/>
                </a:solidFill>
              </a:rPr>
              <a:t>Целева група</a:t>
            </a:r>
            <a:endParaRPr lang="en-US" sz="2000" b="1" dirty="0" smtClean="0">
              <a:solidFill>
                <a:srgbClr val="7E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>
                  <a:lumMod val="50000"/>
                  <a:lumOff val="50000"/>
                </a:schemeClr>
              </a:buClr>
              <a:buFontTx/>
              <a:buNone/>
              <a:defRPr/>
            </a:pPr>
            <a:endParaRPr lang="en-US" sz="100" b="1" dirty="0" smtClean="0">
              <a:solidFill>
                <a:srgbClr val="96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/>
              <a:t>Възрастни хора над 65-год. </a:t>
            </a:r>
            <a:r>
              <a:rPr lang="bg-BG" sz="1800" dirty="0"/>
              <a:t>в</a:t>
            </a:r>
            <a:r>
              <a:rPr lang="bg-BG" sz="1800" dirty="0" smtClean="0"/>
              <a:t>ъзраст с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bg-BG" sz="1800" dirty="0" smtClean="0"/>
              <a:t>       хронични заболявания и трайни увреждания</a:t>
            </a:r>
            <a:r>
              <a:rPr lang="en-US" sz="1800" dirty="0" smtClean="0"/>
              <a:t>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/>
              <a:t>Възрастни хора след активно лечение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bg-BG" sz="1800" dirty="0" smtClean="0"/>
              <a:t>       в болница</a:t>
            </a:r>
            <a:r>
              <a:rPr lang="en-US" sz="1800" dirty="0" smtClean="0"/>
              <a:t>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/>
              <a:t>Самотни възрастни хора в малки и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bg-BG" sz="1800" dirty="0" smtClean="0"/>
              <a:t>       отдалечени населени места;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bg-BG" sz="800" dirty="0" smtClean="0"/>
          </a:p>
          <a:p>
            <a:pPr>
              <a:lnSpc>
                <a:spcPct val="90000"/>
              </a:lnSpc>
              <a:defRPr/>
            </a:pPr>
            <a:r>
              <a:rPr lang="bg-BG" sz="1800" dirty="0" smtClean="0"/>
              <a:t>Допълнителни критерии, свързани с доходите им и други обстоятелства.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908175" y="333375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2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5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1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9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2" name="Диаграма 20"/>
          <p:cNvGraphicFramePr/>
          <p:nvPr>
            <p:extLst>
              <p:ext uri="{D42A27DB-BD31-4B8C-83A1-F6EECF244321}">
                <p14:modId xmlns:p14="http://schemas.microsoft.com/office/powerpoint/2010/main" val="871487915"/>
              </p:ext>
            </p:extLst>
          </p:nvPr>
        </p:nvGraphicFramePr>
        <p:xfrm>
          <a:off x="5798984" y="1600200"/>
          <a:ext cx="2874626" cy="304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426367" y="1412232"/>
            <a:ext cx="8291265" cy="46053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cs typeface="Arial" panose="020B0604020202020204" pitchFamily="34" charset="0"/>
              </a:rPr>
              <a:t>Мениджър на центъра – медицинска сестра с образователно-квалификационна степен бакалавър или магистър по специалността „Управление на здравни грижи“;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800" dirty="0" smtClean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sz="1800" dirty="0" smtClean="0">
                <a:cs typeface="Arial" panose="020B0604020202020204" pitchFamily="34" charset="0"/>
              </a:rPr>
              <a:t>Фокусиране на услугите върху индивидуалните нужди на пациента</a:t>
            </a:r>
            <a:r>
              <a:rPr lang="en-US" sz="1800" dirty="0" smtClean="0">
                <a:cs typeface="Arial" panose="020B0604020202020204" pitchFamily="34" charset="0"/>
              </a:rPr>
              <a:t>;</a:t>
            </a:r>
            <a:endParaRPr lang="bg-BG" sz="1800" dirty="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cs typeface="Arial" panose="020B0604020202020204" pitchFamily="34" charset="0"/>
              </a:rPr>
              <a:t>Ежеседмична подготовка на графика на посещенията;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800" dirty="0" smtClean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sz="1800" dirty="0">
                <a:cs typeface="Arial" panose="020B0604020202020204" pitchFamily="34" charset="0"/>
              </a:rPr>
              <a:t>Периодично адаптиране на индивидуалния план за грижа на всеки пациент;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cs typeface="Arial" panose="020B0604020202020204" pitchFamily="34" charset="0"/>
              </a:rPr>
              <a:t>Установяване на директна връзка с лекуващите лекари – ОПЛ и други медицински специалисти;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800" dirty="0" smtClean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bg-BG" sz="1800" dirty="0" smtClean="0">
                <a:cs typeface="Arial" panose="020B0604020202020204" pitchFamily="34" charset="0"/>
              </a:rPr>
              <a:t>Осъществяване на връзка с други социални услуги в общността;</a:t>
            </a:r>
            <a:endParaRPr lang="bg-BG" sz="1800" dirty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cs typeface="Arial" panose="020B0604020202020204" pitchFamily="34" charset="0"/>
              </a:rPr>
              <a:t>Отчитане на дейността чрез софтуерна програма</a:t>
            </a:r>
            <a:r>
              <a:rPr lang="en-US" sz="1800" dirty="0" smtClean="0">
                <a:cs typeface="Arial" panose="020B0604020202020204" pitchFamily="34" charset="0"/>
              </a:rPr>
              <a:t>;</a:t>
            </a:r>
            <a:endParaRPr lang="bg-BG" sz="18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800" dirty="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cs typeface="Arial" panose="020B0604020202020204" pitchFamily="34" charset="0"/>
              </a:rPr>
              <a:t>Постоянен контакт с близките на пациентите;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800" dirty="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cs typeface="Arial" panose="020B0604020202020204" pitchFamily="34" charset="0"/>
              </a:rPr>
              <a:t>Включване на доброволци при по-леките занимания с потребителите.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74011" y="1012122"/>
            <a:ext cx="6973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en-US" sz="2000" b="1" dirty="0" smtClean="0">
                <a:solidFill>
                  <a:srgbClr val="8A0000"/>
                </a:solidFill>
              </a:rPr>
              <a:t>    </a:t>
            </a:r>
            <a:r>
              <a:rPr lang="bg-BG" altLang="en-US" sz="2000" b="1" dirty="0" smtClean="0">
                <a:solidFill>
                  <a:srgbClr val="8A0000"/>
                </a:solidFill>
                <a:cs typeface="Arial" panose="020B0604020202020204" pitchFamily="34" charset="0"/>
              </a:rPr>
              <a:t>Управление на процесите в Центровете „Домашни грижи“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908175" y="333375"/>
            <a:ext cx="667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1" name="Picture 15" descr="Logo_BRC_B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4" name="Picture 19" descr="Logo_SRK_eng_cmy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0" name="Picture 26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8" name="Picture 24" descr="Bulgaria_Gerb-[Converted]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79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404813"/>
            <a:ext cx="678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2100" b="1">
                <a:solidFill>
                  <a:srgbClr val="A80000"/>
                </a:solidFill>
              </a:rPr>
              <a:t>  </a:t>
            </a:r>
            <a:endParaRPr lang="en-GB" altLang="en-US" sz="2100" b="1">
              <a:solidFill>
                <a:srgbClr val="860000"/>
              </a:solidFill>
            </a:endParaRPr>
          </a:p>
        </p:txBody>
      </p:sp>
      <p:sp>
        <p:nvSpPr>
          <p:cNvPr id="2055" name="Content Placeholder 9"/>
          <p:cNvSpPr>
            <a:spLocks noGrp="1"/>
          </p:cNvSpPr>
          <p:nvPr>
            <p:ph sz="quarter" idx="2"/>
          </p:nvPr>
        </p:nvSpPr>
        <p:spPr>
          <a:xfrm>
            <a:off x="838200" y="1344543"/>
            <a:ext cx="7620000" cy="4356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800" dirty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bg-BG" sz="1800" b="1" dirty="0" smtClean="0">
                <a:solidFill>
                  <a:srgbClr val="7E0000"/>
                </a:solidFill>
              </a:rPr>
              <a:t>Здравни грижи </a:t>
            </a:r>
            <a:r>
              <a:rPr lang="bg-BG" sz="1800" dirty="0" smtClean="0"/>
              <a:t>– осъществяват се от медицински сестри:</a:t>
            </a:r>
          </a:p>
          <a:p>
            <a:pPr algn="just">
              <a:lnSpc>
                <a:spcPct val="90000"/>
              </a:lnSpc>
              <a:defRPr/>
            </a:pPr>
            <a:r>
              <a:rPr lang="bg-BG" sz="1800" dirty="0" smtClean="0"/>
              <a:t>Проследяване на здравословното състояние на пациента; </a:t>
            </a:r>
          </a:p>
          <a:p>
            <a:pPr algn="just">
              <a:lnSpc>
                <a:spcPct val="90000"/>
              </a:lnSpc>
              <a:defRPr/>
            </a:pPr>
            <a:r>
              <a:rPr lang="bg-BG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Обучение на потребителите как да се грижат за здравето </a:t>
            </a:r>
            <a:r>
              <a:rPr lang="bg-BG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си;</a:t>
            </a:r>
          </a:p>
          <a:p>
            <a:pPr algn="just">
              <a:lnSpc>
                <a:spcPct val="90000"/>
              </a:lnSpc>
              <a:defRPr/>
            </a:pPr>
            <a:r>
              <a:rPr lang="bg-BG" sz="1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lang="bg-BG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пецифични медицински манипулации и процедури, </a:t>
            </a:r>
            <a:r>
              <a:rPr lang="bg-BG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подходящи за </a:t>
            </a:r>
            <a:r>
              <a:rPr lang="bg-BG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изпълнение в амбулаторни условия - в дома на </a:t>
            </a:r>
            <a:r>
              <a:rPr lang="bg-BG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потребителя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bg-BG" sz="1800" dirty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bg-BG" sz="800" dirty="0"/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bg-BG" sz="1800" b="1" dirty="0" smtClean="0">
                <a:solidFill>
                  <a:srgbClr val="7E0000"/>
                </a:solidFill>
              </a:rPr>
              <a:t>Социални услуги </a:t>
            </a:r>
            <a:r>
              <a:rPr lang="bg-BG" sz="1800" dirty="0" smtClean="0"/>
              <a:t>– осъществяват се от домашни помощници:</a:t>
            </a:r>
            <a:endParaRPr lang="en-US" sz="1800" dirty="0" smtClean="0"/>
          </a:p>
          <a:p>
            <a:pPr algn="just"/>
            <a:r>
              <a:rPr lang="bg-BG" sz="1800" dirty="0"/>
              <a:t>Поддържане на </a:t>
            </a:r>
            <a:r>
              <a:rPr lang="bg-BG" sz="1800" dirty="0" smtClean="0"/>
              <a:t>личната хигиена на потребителите;</a:t>
            </a:r>
            <a:endParaRPr lang="bg-BG" sz="1800" dirty="0"/>
          </a:p>
          <a:p>
            <a:pPr algn="just"/>
            <a:r>
              <a:rPr lang="bg-BG" sz="1800" dirty="0" smtClean="0"/>
              <a:t>Поддържане </a:t>
            </a:r>
            <a:r>
              <a:rPr lang="bg-BG" sz="1800" dirty="0"/>
              <a:t>на хигиената на дома;</a:t>
            </a:r>
          </a:p>
          <a:p>
            <a:pPr algn="just"/>
            <a:r>
              <a:rPr lang="bg-BG" sz="1800" dirty="0" smtClean="0"/>
              <a:t>Пазаруване </a:t>
            </a:r>
            <a:r>
              <a:rPr lang="bg-BG" sz="1800" dirty="0"/>
              <a:t>за или съвместно с </a:t>
            </a:r>
            <a:r>
              <a:rPr lang="bg-BG" sz="1800" dirty="0" smtClean="0"/>
              <a:t>потребителя</a:t>
            </a:r>
            <a:r>
              <a:rPr lang="bg-BG" sz="1800" dirty="0"/>
              <a:t>;</a:t>
            </a:r>
          </a:p>
          <a:p>
            <a:pPr algn="just"/>
            <a:r>
              <a:rPr lang="bg-BG" sz="1800" dirty="0" smtClean="0"/>
              <a:t>При </a:t>
            </a:r>
            <a:r>
              <a:rPr lang="bg-BG" sz="1800" dirty="0"/>
              <a:t>необходимост </a:t>
            </a:r>
            <a:r>
              <a:rPr lang="bg-BG" sz="1800" dirty="0" smtClean="0"/>
              <a:t>приготвяне храната на </a:t>
            </a:r>
            <a:r>
              <a:rPr lang="bg-BG" sz="1800" dirty="0"/>
              <a:t>потребителя;</a:t>
            </a:r>
          </a:p>
          <a:p>
            <a:pPr algn="just"/>
            <a:r>
              <a:rPr lang="bg-BG" sz="1800" dirty="0" smtClean="0"/>
              <a:t>Придружаване </a:t>
            </a:r>
            <a:r>
              <a:rPr lang="bg-BG" sz="1800" dirty="0"/>
              <a:t>при разходка, посещение при лекар;</a:t>
            </a:r>
          </a:p>
          <a:p>
            <a:pPr algn="just"/>
            <a:r>
              <a:rPr lang="bg-BG" sz="1800" dirty="0" smtClean="0"/>
              <a:t>Съдействие </a:t>
            </a:r>
            <a:r>
              <a:rPr lang="bg-BG" sz="1800" dirty="0"/>
              <a:t>за административни </a:t>
            </a:r>
            <a:r>
              <a:rPr lang="bg-BG" sz="1800" dirty="0" smtClean="0"/>
              <a:t>процеудури </a:t>
            </a:r>
            <a:r>
              <a:rPr lang="bg-BG" sz="1800" dirty="0"/>
              <a:t>и др.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bg-BG" sz="1800" dirty="0" smtClean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692413" y="990600"/>
            <a:ext cx="6622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A0000"/>
                </a:solidFill>
              </a:rPr>
              <a:t> </a:t>
            </a:r>
            <a:r>
              <a:rPr lang="bg-BG" altLang="en-US" b="1" dirty="0" smtClean="0">
                <a:solidFill>
                  <a:srgbClr val="8A0000"/>
                </a:solidFill>
              </a:rPr>
              <a:t>  </a:t>
            </a:r>
            <a:r>
              <a:rPr lang="bg-BG" altLang="en-US" sz="2000" b="1" dirty="0" smtClean="0">
                <a:solidFill>
                  <a:srgbClr val="7E0000"/>
                </a:solidFill>
              </a:rPr>
              <a:t>Основни дейности на Центровете „Домашни грижи“</a:t>
            </a:r>
          </a:p>
          <a:p>
            <a:r>
              <a:rPr lang="bg-BG" altLang="en-US" sz="2000" dirty="0" smtClean="0"/>
              <a:t>     </a:t>
            </a:r>
            <a:endParaRPr lang="en-US" altLang="en-US" sz="2000" i="1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908175" y="333375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60000"/>
                </a:solidFill>
              </a:rPr>
              <a:t>     </a:t>
            </a:r>
            <a:endParaRPr lang="en-US" sz="2400" b="1" dirty="0">
              <a:solidFill>
                <a:srgbClr val="960000"/>
              </a:solidFill>
            </a:endParaRP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201"/>
            <a:chExt cx="9144000" cy="720080"/>
          </a:xfrm>
        </p:grpSpPr>
        <p:pic>
          <p:nvPicPr>
            <p:cNvPr id="12" name="Picture 15" descr="Logo_BRC_BU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0" y="69247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1239838" y="280541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1363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1413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98613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5813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5" name="Picture 19" descr="Logo_SRK_eng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7" y="150410"/>
              <a:ext cx="1512168" cy="42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1835696" y="116761"/>
              <a:ext cx="2592287" cy="567062"/>
              <a:chOff x="1907704" y="224773"/>
              <a:chExt cx="2592287" cy="567062"/>
            </a:xfrm>
          </p:grpSpPr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2555776" y="224773"/>
                <a:ext cx="1944215" cy="55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труда и социалната политика</a:t>
                </a:r>
              </a:p>
            </p:txBody>
          </p:sp>
          <p:pic>
            <p:nvPicPr>
              <p:cNvPr id="21" name="Picture 26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1907704" y="224773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4572000" y="116761"/>
              <a:ext cx="2227249" cy="567062"/>
              <a:chOff x="4572000" y="252891"/>
              <a:chExt cx="2227249" cy="567062"/>
            </a:xfrm>
          </p:grpSpPr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5148064" y="324855"/>
                <a:ext cx="1651185" cy="39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1363" indent="-285750" defTabSz="912813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1413" indent="-228600" defTabSz="912813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598613" indent="-228600" defTabSz="912813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5813" indent="-228600" defTabSz="912813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30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02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74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4613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Министерство на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bg-BG" altLang="en-US" sz="1000" b="1"/>
                  <a:t>здравеопазването</a:t>
                </a:r>
              </a:p>
            </p:txBody>
          </p:sp>
          <p:pic>
            <p:nvPicPr>
              <p:cNvPr id="19" name="Picture 24" descr="Bulgaria_Gerb-[Converted]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8" t="42650" r="38120" b="42650"/>
              <a:stretch>
                <a:fillRect/>
              </a:stretch>
            </p:blipFill>
            <p:spPr bwMode="auto">
              <a:xfrm>
                <a:off x="4572000" y="252891"/>
                <a:ext cx="648071" cy="56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1536</Words>
  <Application>Microsoft Office PowerPoint</Application>
  <PresentationFormat>On-screen Show (4:3)</PresentationFormat>
  <Paragraphs>427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K.Penyashki</dc:creator>
  <cp:lastModifiedBy>Maya Bolpachova</cp:lastModifiedBy>
  <cp:revision>117</cp:revision>
  <cp:lastPrinted>2018-03-27T11:09:37Z</cp:lastPrinted>
  <dcterms:created xsi:type="dcterms:W3CDTF">2006-08-16T00:00:00Z</dcterms:created>
  <dcterms:modified xsi:type="dcterms:W3CDTF">2018-03-27T11:09:56Z</dcterms:modified>
</cp:coreProperties>
</file>